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90" r:id="rId4"/>
    <p:sldId id="291" r:id="rId5"/>
    <p:sldId id="292" r:id="rId6"/>
    <p:sldId id="293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03" r:id="rId17"/>
    <p:sldId id="304" r:id="rId18"/>
    <p:sldId id="305" r:id="rId19"/>
    <p:sldId id="306" r:id="rId20"/>
    <p:sldId id="307" r:id="rId21"/>
    <p:sldId id="308" r:id="rId22"/>
    <p:sldId id="309" r:id="rId23"/>
    <p:sldId id="310" r:id="rId24"/>
    <p:sldId id="311" r:id="rId25"/>
    <p:sldId id="312" r:id="rId26"/>
    <p:sldId id="313" r:id="rId27"/>
    <p:sldId id="314" r:id="rId28"/>
    <p:sldId id="315" r:id="rId29"/>
    <p:sldId id="316" r:id="rId30"/>
    <p:sldId id="317" r:id="rId31"/>
    <p:sldId id="318" r:id="rId32"/>
    <p:sldId id="319" r:id="rId33"/>
    <p:sldId id="289" r:id="rId34"/>
    <p:sldId id="320" r:id="rId35"/>
    <p:sldId id="321" r:id="rId36"/>
    <p:sldId id="322" r:id="rId37"/>
  </p:sldIdLst>
  <p:sldSz cx="9144000" cy="6858000" type="screen4x3"/>
  <p:notesSz cx="6858000" cy="9144000"/>
  <p:defaultTextStyle>
    <a:defPPr>
      <a:defRPr lang="sr-Latn-C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/>
              <a:gdLst>
                <a:gd name="T0" fmla="*/ 0 w 5760"/>
                <a:gd name="T1" fmla="*/ 0 h 528"/>
                <a:gd name="T2" fmla="*/ 5760 w 5760"/>
                <a:gd name="T3" fmla="*/ 0 h 528"/>
                <a:gd name="T4" fmla="*/ 5760 w 5760"/>
                <a:gd name="T5" fmla="*/ 528 h 528"/>
                <a:gd name="T6" fmla="*/ 48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hr-HR" dirty="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F5AEE770-D29B-49BD-9817-5803701D2E1C}" type="datetimeFigureOut">
              <a:rPr lang="hr-HR"/>
              <a:pPr>
                <a:defRPr/>
              </a:pPr>
              <a:t>23.1.2012.</a:t>
            </a:fld>
            <a:endParaRPr lang="hr-HR" dirty="0"/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hr-HR" dirty="0"/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6610C0BE-06DA-449A-B172-294E427C9F14}" type="slidenum">
              <a:rPr lang="hr-HR"/>
              <a:pPr>
                <a:defRPr/>
              </a:pPr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209618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AB9B70-3772-4569-926C-0B4D550ACCD2}" type="datetimeFigureOut">
              <a:rPr lang="hr-HR"/>
              <a:pPr>
                <a:defRPr/>
              </a:pPr>
              <a:t>23.1.2012.</a:t>
            </a:fld>
            <a:endParaRPr lang="hr-HR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9A7FBA-FA69-4E77-8ED9-B5F859DDD2DC}" type="slidenum">
              <a:rPr lang="hr-HR"/>
              <a:pPr>
                <a:defRPr/>
              </a:pPr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791757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5" name="Chevron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70B6930-AEB3-4E0D-83E4-CAF9F57274A1}" type="datetimeFigureOut">
              <a:rPr lang="hr-HR"/>
              <a:pPr>
                <a:defRPr/>
              </a:pPr>
              <a:t>23.1.2012.</a:t>
            </a:fld>
            <a:endParaRPr lang="hr-HR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hr-HR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8A07D41-C09F-4A14-B1B8-24B61C07094D}" type="slidenum">
              <a:rPr lang="hr-HR"/>
              <a:pPr>
                <a:defRPr/>
              </a:pPr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9894693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3293ED6-E8C0-4B12-AC31-F14FE648A47F}" type="datetimeFigureOut">
              <a:rPr lang="hr-HR"/>
              <a:pPr>
                <a:defRPr/>
              </a:pPr>
              <a:t>23.1.2012.</a:t>
            </a:fld>
            <a:endParaRPr lang="hr-H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hr-H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D149094-8725-4487-B4CB-A45BEDB7F3F5}" type="slidenum">
              <a:rPr lang="hr-HR"/>
              <a:pPr>
                <a:defRPr/>
              </a:pPr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5396644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CB1D372-5337-442E-A952-D41F0CE1472D}" type="datetimeFigureOut">
              <a:rPr lang="hr-HR"/>
              <a:pPr>
                <a:defRPr/>
              </a:pPr>
              <a:t>23.1.2012.</a:t>
            </a:fld>
            <a:endParaRPr lang="hr-H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hr-H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680C64C-8936-4BC3-BD85-4ED0A8055141}" type="slidenum">
              <a:rPr lang="hr-HR"/>
              <a:pPr>
                <a:defRPr/>
              </a:pPr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312973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9774CD7-EEB4-499C-931A-3C58349AE43E}" type="datetimeFigureOut">
              <a:rPr lang="hr-HR"/>
              <a:pPr>
                <a:defRPr/>
              </a:pPr>
              <a:t>23.1.2012.</a:t>
            </a:fld>
            <a:endParaRPr lang="hr-H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hr-H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1E60F32-05DE-4E23-8C96-F2632CE9DB83}" type="slidenum">
              <a:rPr lang="hr-HR"/>
              <a:pPr>
                <a:defRPr/>
              </a:pPr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3990384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28819-E042-42E5-9981-AF87ABB1BF45}" type="datetimeFigureOut">
              <a:rPr lang="hr-HR"/>
              <a:pPr>
                <a:defRPr/>
              </a:pPr>
              <a:t>23.1.2012.</a:t>
            </a:fld>
            <a:endParaRPr lang="hr-HR" dirty="0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dirty="0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73AB96-F248-4CE5-94A7-854ECFD491AB}" type="slidenum">
              <a:rPr lang="hr-HR"/>
              <a:pPr>
                <a:defRPr/>
              </a:pPr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916101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A8DB683-159C-4F56-B448-0F9AD2180AFA}" type="datetimeFigureOut">
              <a:rPr lang="hr-HR"/>
              <a:pPr>
                <a:defRPr/>
              </a:pPr>
              <a:t>23.1.2012.</a:t>
            </a:fld>
            <a:endParaRPr lang="hr-H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hr-H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620E9BE-CEB5-4BAA-A908-0621B0F12EF4}" type="slidenum">
              <a:rPr lang="hr-HR"/>
              <a:pPr>
                <a:defRPr/>
              </a:pPr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4046609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Freeform 1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5760 w 5591"/>
              <a:gd name="T3" fmla="*/ 0 h 588"/>
              <a:gd name="T4" fmla="*/ 5760 w 5591"/>
              <a:gd name="T5" fmla="*/ 528 h 588"/>
              <a:gd name="T6" fmla="*/ 48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hr-HR" dirty="0"/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0" name="Chevron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0E5097B1-8F08-43AB-B754-3D39C8D83B19}" type="datetimeFigureOut">
              <a:rPr lang="hr-HR"/>
              <a:pPr>
                <a:defRPr/>
              </a:pPr>
              <a:t>23.1.2012.</a:t>
            </a:fld>
            <a:endParaRPr lang="hr-HR" dirty="0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hr-HR" dirty="0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FBFC2246-AE88-4813-A53D-282815B9759B}" type="slidenum">
              <a:rPr lang="hr-HR"/>
              <a:pPr>
                <a:defRPr/>
              </a:pPr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5069710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F76094-4EF1-48EA-9F88-AD31794E1F30}" type="datetimeFigureOut">
              <a:rPr lang="hr-HR"/>
              <a:pPr>
                <a:defRPr/>
              </a:pPr>
              <a:t>23.1.2012.</a:t>
            </a:fld>
            <a:endParaRPr lang="hr-HR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233E00-24C3-4CB9-9C3D-52FB98A7F1D4}" type="slidenum">
              <a:rPr lang="hr-HR"/>
              <a:pPr>
                <a:defRPr/>
              </a:pPr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779634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103C89-637E-4C2C-AD23-F1658C4B2985}" type="datetimeFigureOut">
              <a:rPr lang="hr-HR"/>
              <a:pPr>
                <a:defRPr/>
              </a:pPr>
              <a:t>23.1.2012.</a:t>
            </a:fld>
            <a:endParaRPr lang="hr-HR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805F90-A9F2-49D0-9D36-6847FC9A1820}" type="slidenum">
              <a:rPr lang="hr-HR"/>
              <a:pPr>
                <a:defRPr/>
              </a:pPr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240755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027" name="Freeform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5760 w 5591"/>
              <a:gd name="T3" fmla="*/ 0 h 588"/>
              <a:gd name="T4" fmla="*/ 5760 w 5591"/>
              <a:gd name="T5" fmla="*/ 528 h 588"/>
              <a:gd name="T6" fmla="*/ 48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hr-HR" dirty="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14089B05-0645-40BA-BAC4-3F595CA9F512}" type="datetimeFigureOut">
              <a:rPr lang="hr-HR"/>
              <a:pPr>
                <a:defRPr/>
              </a:pPr>
              <a:t>23.1.2012.</a:t>
            </a:fld>
            <a:endParaRPr lang="hr-HR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hr-HR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E1DFC432-0ECD-4E68-9447-5C591D5A5934}" type="slidenum">
              <a:rPr lang="hr-HR"/>
              <a:pPr>
                <a:defRPr/>
              </a:pPr>
              <a:t>‹#›</a:t>
            </a:fld>
            <a:endParaRPr lang="hr-H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9" r:id="rId2"/>
    <p:sldLayoutId id="2147483684" r:id="rId3"/>
    <p:sldLayoutId id="2147483685" r:id="rId4"/>
    <p:sldLayoutId id="2147483686" r:id="rId5"/>
    <p:sldLayoutId id="2147483687" r:id="rId6"/>
    <p:sldLayoutId id="2147483680" r:id="rId7"/>
    <p:sldLayoutId id="2147483688" r:id="rId8"/>
    <p:sldLayoutId id="2147483689" r:id="rId9"/>
    <p:sldLayoutId id="2147483681" r:id="rId10"/>
    <p:sldLayoutId id="2147483682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1" fontAlgn="base" hangingPunct="1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1" fontAlgn="base" hangingPunct="1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fontAlgn="base" hangingPunct="1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fontAlgn="base" hangingPunct="1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://msdn.microsoft.com/en-us/library/ff471376(v=vs.85).aspx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knol.google.com/k/hlsl-shaders" TargetMode="External"/><Relationship Id="rId2" Type="http://schemas.openxmlformats.org/officeDocument/2006/relationships/hyperlink" Target="http://www.cis.upenn.edu/~suvenkat/700/lectures/2/Lecture2.ppt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msdn.microsoft.com/en-us/library/bb509647(v=vs.85).aspx#PS" TargetMode="External"/><Relationship Id="rId5" Type="http://schemas.openxmlformats.org/officeDocument/2006/relationships/hyperlink" Target="http://developer.amd.com/media/gpu_assets/ShaderX2_IntroductionToHLSL.pdf" TargetMode="External"/><Relationship Id="rId4" Type="http://schemas.openxmlformats.org/officeDocument/2006/relationships/hyperlink" Target="http://digitseven.com/shadersintro.aspx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xengine.sourceforge.net/pdf/Programmable%20Graphics%20Pipeline%20Architectures.pdf" TargetMode="External"/><Relationship Id="rId2" Type="http://schemas.openxmlformats.org/officeDocument/2006/relationships/hyperlink" Target="http://msdn.microsoft.com/en-us/library/windows/desktop/bb944006(v=vs.85).aspx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neatware.com/lbstudio/web/hlsl.html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developer.amd.com/media/gpu_assets/FixedFuncShader.pdf" TargetMode="External"/><Relationship Id="rId2" Type="http://schemas.openxmlformats.org/officeDocument/2006/relationships/hyperlink" Target="http://www.toymaker.info/Games/html/effects_files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developer.amd.com/documentation/articles/pages/7112007172.aspx" TargetMode="External"/><Relationship Id="rId4" Type="http://schemas.openxmlformats.org/officeDocument/2006/relationships/hyperlink" Target="http://www.flipcode.com/archives/Geometry_Skinning_Blending_and_Vertex_Lighting-Using_Programmable_Vertex_Shaders_and_DirectX_80.shtml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msdn.microsoft.com/en-us/library/ff471376(v=vs.85).aspx" TargetMode="External"/><Relationship Id="rId2" Type="http://schemas.openxmlformats.org/officeDocument/2006/relationships/hyperlink" Target="http://developer.download.nvidia.com/shaderlibrary/webpages/shader_library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7772400" cy="1470025"/>
          </a:xfrm>
        </p:spPr>
        <p:txBody>
          <a:bodyPr/>
          <a:lstStyle/>
          <a:p>
            <a:pPr algn="l" fontAlgn="auto">
              <a:spcAft>
                <a:spcPts val="0"/>
              </a:spcAft>
              <a:defRPr/>
            </a:pPr>
            <a:r>
              <a:rPr lang="hr-HR" sz="2000" dirty="0" smtClean="0"/>
              <a:t>SVEUČILIŠTE U ZAGREBU</a:t>
            </a:r>
            <a:br>
              <a:rPr lang="hr-HR" sz="2000" dirty="0" smtClean="0"/>
            </a:br>
            <a:r>
              <a:rPr lang="hr-HR" sz="2000" dirty="0" smtClean="0"/>
              <a:t>FAKULTET ORGANIZACIJE I INFORMATIKE</a:t>
            </a:r>
            <a:br>
              <a:rPr lang="hr-HR" sz="2000" dirty="0" smtClean="0"/>
            </a:br>
            <a:r>
              <a:rPr lang="hr-HR" sz="2000" dirty="0" smtClean="0"/>
              <a:t>VARAŽDIN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773238"/>
            <a:ext cx="9144000" cy="5084762"/>
          </a:xfrm>
        </p:spPr>
        <p:txBody>
          <a:bodyPr>
            <a:normAutofit/>
          </a:bodyPr>
          <a:lstStyle/>
          <a:p>
            <a:pPr marR="0" algn="ctr">
              <a:lnSpc>
                <a:spcPct val="90000"/>
              </a:lnSpc>
              <a:buFont typeface="Arial" charset="0"/>
              <a:buNone/>
            </a:pPr>
            <a:r>
              <a:rPr lang="hr-HR" sz="2400" dirty="0" smtClean="0"/>
              <a:t>Seminarski rad iz kolegija:</a:t>
            </a:r>
          </a:p>
          <a:p>
            <a:pPr marR="0" algn="ctr">
              <a:lnSpc>
                <a:spcPct val="90000"/>
              </a:lnSpc>
              <a:buFont typeface="Arial" charset="0"/>
              <a:buNone/>
            </a:pPr>
            <a:r>
              <a:rPr lang="hr-HR" sz="2400" dirty="0" smtClean="0"/>
              <a:t>Računalna Grafika</a:t>
            </a:r>
          </a:p>
          <a:p>
            <a:pPr marR="0" algn="ctr">
              <a:lnSpc>
                <a:spcPct val="90000"/>
              </a:lnSpc>
              <a:buFont typeface="Arial" charset="0"/>
              <a:buNone/>
            </a:pPr>
            <a:endParaRPr lang="hr-HR" sz="2400" dirty="0" smtClean="0"/>
          </a:p>
          <a:p>
            <a:pPr marR="0" algn="ctr">
              <a:lnSpc>
                <a:spcPct val="90000"/>
              </a:lnSpc>
              <a:buFont typeface="Arial" charset="0"/>
              <a:buNone/>
            </a:pPr>
            <a:r>
              <a:rPr lang="hr-HR" sz="2400" dirty="0" smtClean="0"/>
              <a:t>Tema:</a:t>
            </a:r>
          </a:p>
          <a:p>
            <a:pPr marR="0" algn="ctr">
              <a:lnSpc>
                <a:spcPct val="90000"/>
              </a:lnSpc>
            </a:pPr>
            <a:r>
              <a:rPr lang="hr-HR" sz="2400" dirty="0"/>
              <a:t>HLSL (</a:t>
            </a:r>
            <a:r>
              <a:rPr lang="hr-HR" sz="2400" dirty="0" err="1"/>
              <a:t>High</a:t>
            </a:r>
            <a:r>
              <a:rPr lang="hr-HR" sz="2400" dirty="0"/>
              <a:t> </a:t>
            </a:r>
            <a:r>
              <a:rPr lang="hr-HR" sz="2400" dirty="0" err="1"/>
              <a:t>Level</a:t>
            </a:r>
            <a:r>
              <a:rPr lang="hr-HR" sz="2400" dirty="0"/>
              <a:t> </a:t>
            </a:r>
            <a:r>
              <a:rPr lang="hr-HR" sz="2400" dirty="0" err="1"/>
              <a:t>Shading</a:t>
            </a:r>
            <a:r>
              <a:rPr lang="hr-HR" sz="2400" dirty="0"/>
              <a:t> </a:t>
            </a:r>
            <a:r>
              <a:rPr lang="hr-HR" sz="2400" dirty="0" err="1"/>
              <a:t>Language</a:t>
            </a:r>
            <a:r>
              <a:rPr lang="hr-HR" sz="2400" dirty="0"/>
              <a:t>)</a:t>
            </a:r>
            <a:endParaRPr lang="hr-HR" sz="2400" dirty="0" smtClean="0"/>
          </a:p>
          <a:p>
            <a:pPr marR="0">
              <a:lnSpc>
                <a:spcPct val="90000"/>
              </a:lnSpc>
              <a:buFont typeface="Arial" charset="0"/>
              <a:buNone/>
            </a:pPr>
            <a:endParaRPr lang="hr-HR" sz="2400" dirty="0" smtClean="0"/>
          </a:p>
          <a:p>
            <a:pPr marR="0">
              <a:lnSpc>
                <a:spcPct val="90000"/>
              </a:lnSpc>
              <a:buFont typeface="Arial" charset="0"/>
              <a:buNone/>
            </a:pPr>
            <a:endParaRPr lang="hr-HR" sz="2400" dirty="0" smtClean="0"/>
          </a:p>
          <a:p>
            <a:pPr marR="0">
              <a:lnSpc>
                <a:spcPct val="90000"/>
              </a:lnSpc>
            </a:pPr>
            <a:r>
              <a:rPr lang="hr-HR" sz="2800" dirty="0" smtClean="0"/>
              <a:t>Bernard </a:t>
            </a:r>
            <a:r>
              <a:rPr lang="hr-HR" sz="2800" dirty="0" err="1" smtClean="0"/>
              <a:t>Brček</a:t>
            </a:r>
            <a:r>
              <a:rPr lang="hr-HR" sz="2800" dirty="0" smtClean="0"/>
              <a:t> Bedeković,</a:t>
            </a:r>
            <a:r>
              <a:rPr lang="hr-HR" sz="2800" dirty="0"/>
              <a:t> </a:t>
            </a:r>
            <a:endParaRPr lang="hr-HR" sz="2800" dirty="0" smtClean="0"/>
          </a:p>
          <a:p>
            <a:pPr marR="0">
              <a:lnSpc>
                <a:spcPct val="90000"/>
              </a:lnSpc>
            </a:pPr>
            <a:r>
              <a:rPr lang="hr-HR" sz="2800" dirty="0" smtClean="0"/>
              <a:t>39587/10-R </a:t>
            </a:r>
          </a:p>
          <a:p>
            <a:pPr marR="0">
              <a:lnSpc>
                <a:spcPct val="90000"/>
              </a:lnSpc>
              <a:buFont typeface="Arial" charset="0"/>
              <a:buNone/>
            </a:pPr>
            <a:r>
              <a:rPr lang="hr-HR" sz="2800" dirty="0" smtClean="0"/>
              <a:t> </a:t>
            </a:r>
          </a:p>
          <a:p>
            <a:pPr marR="0" algn="l">
              <a:lnSpc>
                <a:spcPct val="90000"/>
              </a:lnSpc>
              <a:buFont typeface="Arial" charset="0"/>
              <a:buNone/>
            </a:pPr>
            <a:r>
              <a:rPr lang="hr-HR" sz="2800" dirty="0" smtClean="0"/>
              <a:t>U Varaždinu, </a:t>
            </a:r>
            <a:r>
              <a:rPr lang="hr-HR" sz="2800" dirty="0"/>
              <a:t>2</a:t>
            </a:r>
            <a:r>
              <a:rPr lang="hr-HR" sz="2800" dirty="0" smtClean="0"/>
              <a:t>3.1.2012.</a:t>
            </a:r>
          </a:p>
          <a:p>
            <a:pPr marR="0">
              <a:lnSpc>
                <a:spcPct val="90000"/>
              </a:lnSpc>
              <a:buFont typeface="Arial" charset="0"/>
              <a:buNone/>
            </a:pPr>
            <a:endParaRPr lang="hr-HR" dirty="0" smtClean="0"/>
          </a:p>
          <a:p>
            <a:pPr marR="0">
              <a:lnSpc>
                <a:spcPct val="90000"/>
              </a:lnSpc>
              <a:buFont typeface="Arial" charset="0"/>
              <a:buNone/>
            </a:pPr>
            <a:endParaRPr lang="hr-HR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457200" y="1481138"/>
            <a:ext cx="8229600" cy="5376862"/>
          </a:xfrm>
        </p:spPr>
        <p:txBody>
          <a:bodyPr>
            <a:normAutofit/>
          </a:bodyPr>
          <a:lstStyle/>
          <a:p>
            <a:pPr marL="566928" indent="-457200" fontAlgn="auto">
              <a:spcAft>
                <a:spcPts val="0"/>
              </a:spcAft>
              <a:defRPr/>
            </a:pPr>
            <a:r>
              <a:rPr lang="hr-HR" dirty="0" smtClean="0"/>
              <a:t>Uvod</a:t>
            </a:r>
          </a:p>
          <a:p>
            <a:pPr marL="594804" indent="-457200" fontAlgn="auto">
              <a:spcBef>
                <a:spcPts val="324"/>
              </a:spcBef>
              <a:spcAft>
                <a:spcPts val="0"/>
              </a:spcAft>
              <a:defRPr/>
            </a:pPr>
            <a:r>
              <a:rPr lang="hr-HR" dirty="0" smtClean="0"/>
              <a:t>HLSL</a:t>
            </a:r>
          </a:p>
          <a:p>
            <a:pPr marL="594804" indent="-457200" fontAlgn="auto">
              <a:spcBef>
                <a:spcPts val="324"/>
              </a:spcBef>
              <a:spcAft>
                <a:spcPts val="0"/>
              </a:spcAft>
              <a:defRPr/>
            </a:pPr>
            <a:r>
              <a:rPr lang="hr-HR" dirty="0" smtClean="0"/>
              <a:t>Vrste</a:t>
            </a:r>
          </a:p>
          <a:p>
            <a:pPr marL="850392" lvl="1" indent="-457200" fontAlgn="auto">
              <a:spcBef>
                <a:spcPts val="324"/>
              </a:spcBef>
              <a:spcAft>
                <a:spcPts val="0"/>
              </a:spcAft>
              <a:defRPr/>
            </a:pPr>
            <a:r>
              <a:rPr lang="hr-HR" dirty="0" err="1" smtClean="0"/>
              <a:t>Geometry</a:t>
            </a:r>
            <a:r>
              <a:rPr lang="hr-HR" dirty="0" smtClean="0"/>
              <a:t> </a:t>
            </a:r>
            <a:r>
              <a:rPr lang="hr-HR" dirty="0" err="1" smtClean="0"/>
              <a:t>shader</a:t>
            </a:r>
            <a:endParaRPr lang="hr-HR" dirty="0" smtClean="0"/>
          </a:p>
          <a:p>
            <a:pPr marL="850392" lvl="1" indent="-457200" fontAlgn="auto">
              <a:spcBef>
                <a:spcPts val="324"/>
              </a:spcBef>
              <a:spcAft>
                <a:spcPts val="0"/>
              </a:spcAft>
              <a:defRPr/>
            </a:pPr>
            <a:r>
              <a:rPr lang="hr-HR" dirty="0" err="1" smtClean="0"/>
              <a:t>Vertex</a:t>
            </a:r>
            <a:r>
              <a:rPr lang="hr-HR" dirty="0" smtClean="0"/>
              <a:t> </a:t>
            </a:r>
            <a:r>
              <a:rPr lang="hr-HR" dirty="0" err="1" smtClean="0"/>
              <a:t>shader</a:t>
            </a:r>
            <a:endParaRPr lang="hr-HR" dirty="0" smtClean="0"/>
          </a:p>
          <a:p>
            <a:pPr marL="850392" lvl="1" indent="-457200" fontAlgn="auto">
              <a:spcBef>
                <a:spcPts val="324"/>
              </a:spcBef>
              <a:spcAft>
                <a:spcPts val="0"/>
              </a:spcAft>
              <a:defRPr/>
            </a:pPr>
            <a:r>
              <a:rPr lang="hr-HR" dirty="0" err="1" smtClean="0"/>
              <a:t>Pixel</a:t>
            </a:r>
            <a:r>
              <a:rPr lang="hr-HR" dirty="0" smtClean="0"/>
              <a:t> </a:t>
            </a:r>
            <a:r>
              <a:rPr lang="hr-HR" dirty="0" err="1" smtClean="0"/>
              <a:t>shader</a:t>
            </a:r>
            <a:endParaRPr lang="hr-HR" dirty="0" smtClean="0"/>
          </a:p>
          <a:p>
            <a:pPr marL="594804" indent="-457200" fontAlgn="auto">
              <a:spcBef>
                <a:spcPts val="324"/>
              </a:spcBef>
              <a:spcAft>
                <a:spcPts val="0"/>
              </a:spcAft>
              <a:defRPr/>
            </a:pPr>
            <a:r>
              <a:rPr lang="hr-HR" dirty="0" smtClean="0"/>
              <a:t>Verzije</a:t>
            </a:r>
          </a:p>
          <a:p>
            <a:pPr marL="594804" indent="-457200" fontAlgn="auto">
              <a:spcBef>
                <a:spcPts val="324"/>
              </a:spcBef>
              <a:spcAft>
                <a:spcPts val="0"/>
              </a:spcAft>
              <a:defRPr/>
            </a:pPr>
            <a:r>
              <a:rPr lang="hr-HR" dirty="0" smtClean="0"/>
              <a:t>Struktura</a:t>
            </a:r>
          </a:p>
          <a:p>
            <a:pPr marL="594804" indent="-457200" fontAlgn="auto">
              <a:spcBef>
                <a:spcPts val="324"/>
              </a:spcBef>
              <a:spcAft>
                <a:spcPts val="0"/>
              </a:spcAft>
              <a:defRPr/>
            </a:pPr>
            <a:r>
              <a:rPr lang="hr-HR" dirty="0" smtClean="0"/>
              <a:t>Semantika</a:t>
            </a:r>
          </a:p>
          <a:p>
            <a:pPr marL="594804" indent="-457200" fontAlgn="auto">
              <a:spcBef>
                <a:spcPts val="324"/>
              </a:spcBef>
              <a:spcAft>
                <a:spcPts val="0"/>
              </a:spcAft>
              <a:defRPr/>
            </a:pPr>
            <a:r>
              <a:rPr lang="hr-HR" dirty="0"/>
              <a:t>F</a:t>
            </a:r>
            <a:r>
              <a:rPr lang="hr-HR" dirty="0" smtClean="0"/>
              <a:t>unkcije</a:t>
            </a:r>
          </a:p>
          <a:p>
            <a:pPr marL="594804" indent="-457200" fontAlgn="auto">
              <a:spcBef>
                <a:spcPts val="324"/>
              </a:spcBef>
              <a:spcAft>
                <a:spcPts val="0"/>
              </a:spcAft>
              <a:defRPr/>
            </a:pPr>
            <a:r>
              <a:rPr lang="hr-HR" dirty="0" smtClean="0"/>
              <a:t>Literatura</a:t>
            </a:r>
          </a:p>
          <a:p>
            <a:pPr marL="393192" lvl="1" indent="0" fontAlgn="auto">
              <a:spcBef>
                <a:spcPts val="324"/>
              </a:spcBef>
              <a:spcAft>
                <a:spcPts val="0"/>
              </a:spcAft>
              <a:buFont typeface="Verdana"/>
              <a:buNone/>
              <a:defRPr/>
            </a:pPr>
            <a:endParaRPr lang="hr-HR" dirty="0" smtClean="0"/>
          </a:p>
          <a:p>
            <a:pPr marL="393192" lvl="1" indent="0" fontAlgn="auto">
              <a:spcBef>
                <a:spcPts val="324"/>
              </a:spcBef>
              <a:spcAft>
                <a:spcPts val="0"/>
              </a:spcAft>
              <a:buFont typeface="Verdana"/>
              <a:buNone/>
              <a:defRPr/>
            </a:pPr>
            <a:endParaRPr lang="hr-HR" dirty="0" smtClean="0"/>
          </a:p>
          <a:p>
            <a:pPr marL="393192" lvl="1" indent="0" fontAlgn="auto">
              <a:spcBef>
                <a:spcPts val="324"/>
              </a:spcBef>
              <a:spcAft>
                <a:spcPts val="0"/>
              </a:spcAft>
              <a:buFont typeface="Verdana"/>
              <a:buNone/>
              <a:defRPr/>
            </a:pPr>
            <a:endParaRPr lang="hr-HR" dirty="0" smtClean="0"/>
          </a:p>
        </p:txBody>
      </p:sp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r-HR" dirty="0" smtClean="0"/>
              <a:t>SADRŽAJ: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1. </a:t>
            </a:r>
            <a:r>
              <a:rPr lang="it-IT" dirty="0" err="1"/>
              <a:t>generacija</a:t>
            </a:r>
            <a:r>
              <a:rPr lang="it-IT" dirty="0"/>
              <a:t> </a:t>
            </a:r>
            <a:r>
              <a:rPr lang="it-IT" dirty="0" err="1"/>
              <a:t>grafičkih</a:t>
            </a:r>
            <a:r>
              <a:rPr lang="it-IT" dirty="0"/>
              <a:t> </a:t>
            </a:r>
            <a:r>
              <a:rPr lang="it-IT" dirty="0" err="1"/>
              <a:t>kartica</a:t>
            </a:r>
            <a:r>
              <a:rPr lang="it-IT" dirty="0"/>
              <a:t> sa 3D </a:t>
            </a:r>
            <a:r>
              <a:rPr lang="it-IT" dirty="0" err="1" smtClean="0"/>
              <a:t>mogućnostima</a:t>
            </a:r>
            <a:r>
              <a:rPr lang="hr-HR" dirty="0" smtClean="0"/>
              <a:t> – 1996. godina</a:t>
            </a:r>
          </a:p>
          <a:p>
            <a:pPr lvl="1"/>
            <a:r>
              <a:rPr lang="hr-HR" dirty="0"/>
              <a:t>Nisu imale mogućnosti za transformaciju </a:t>
            </a:r>
            <a:r>
              <a:rPr lang="hr-HR" dirty="0" err="1" smtClean="0"/>
              <a:t>verteksa</a:t>
            </a:r>
            <a:endParaRPr lang="hr-HR" dirty="0" smtClean="0"/>
          </a:p>
          <a:p>
            <a:pPr lvl="1"/>
            <a:r>
              <a:rPr lang="hr-HR" dirty="0"/>
              <a:t>Imale su mogućnosti za </a:t>
            </a:r>
            <a:r>
              <a:rPr lang="hr-HR" dirty="0" err="1"/>
              <a:t>mapiranje</a:t>
            </a:r>
            <a:r>
              <a:rPr lang="hr-HR" dirty="0"/>
              <a:t> tekstura i spremnik </a:t>
            </a:r>
            <a:r>
              <a:rPr lang="hr-HR" dirty="0" smtClean="0"/>
              <a:t>dubine</a:t>
            </a:r>
          </a:p>
          <a:p>
            <a:pPr lvl="1"/>
            <a:r>
              <a:rPr lang="hr-HR" dirty="0"/>
              <a:t>3dfx </a:t>
            </a:r>
            <a:r>
              <a:rPr lang="hr-HR" dirty="0" err="1" smtClean="0"/>
              <a:t>Voodoo</a:t>
            </a:r>
            <a:endParaRPr lang="hr-HR" dirty="0" smtClean="0"/>
          </a:p>
          <a:p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Uvod (1/9)</a:t>
            </a:r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799090"/>
            <a:ext cx="3096344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3742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Uvod (2/9)</a:t>
            </a:r>
            <a:endParaRPr lang="hr-H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12" y="2348880"/>
            <a:ext cx="8048627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715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2. </a:t>
            </a:r>
            <a:r>
              <a:rPr lang="it-IT" dirty="0" err="1"/>
              <a:t>generacija</a:t>
            </a:r>
            <a:r>
              <a:rPr lang="it-IT" dirty="0"/>
              <a:t> </a:t>
            </a:r>
            <a:r>
              <a:rPr lang="it-IT" dirty="0" err="1"/>
              <a:t>grafičkih</a:t>
            </a:r>
            <a:r>
              <a:rPr lang="it-IT" dirty="0"/>
              <a:t> </a:t>
            </a:r>
            <a:r>
              <a:rPr lang="it-IT" dirty="0" err="1"/>
              <a:t>kartica</a:t>
            </a:r>
            <a:r>
              <a:rPr lang="it-IT" dirty="0"/>
              <a:t> sa 3D </a:t>
            </a:r>
            <a:r>
              <a:rPr lang="it-IT" dirty="0" err="1"/>
              <a:t>mogućnostima</a:t>
            </a:r>
            <a:r>
              <a:rPr lang="it-IT" dirty="0"/>
              <a:t> (1998. </a:t>
            </a:r>
            <a:r>
              <a:rPr lang="it-IT" dirty="0" err="1"/>
              <a:t>godina</a:t>
            </a:r>
            <a:r>
              <a:rPr lang="it-IT" dirty="0" smtClean="0"/>
              <a:t>)</a:t>
            </a:r>
            <a:endParaRPr lang="hr-HR" dirty="0" smtClean="0"/>
          </a:p>
          <a:p>
            <a:pPr lvl="1"/>
            <a:r>
              <a:rPr lang="hr-HR" dirty="0"/>
              <a:t>Omogućuju transformacije </a:t>
            </a:r>
            <a:r>
              <a:rPr lang="hr-HR" dirty="0" err="1"/>
              <a:t>verteksa</a:t>
            </a:r>
            <a:r>
              <a:rPr lang="hr-HR" dirty="0"/>
              <a:t> i kalkulacije svijetla</a:t>
            </a:r>
          </a:p>
          <a:p>
            <a:pPr lvl="1"/>
            <a:r>
              <a:rPr lang="hr-HR" dirty="0"/>
              <a:t>Omogućuju miješanje </a:t>
            </a:r>
            <a:r>
              <a:rPr lang="hr-HR" dirty="0" smtClean="0"/>
              <a:t>tekstura</a:t>
            </a:r>
          </a:p>
          <a:p>
            <a:pPr lvl="1"/>
            <a:r>
              <a:rPr lang="hr-HR" dirty="0" err="1"/>
              <a:t>GeForce</a:t>
            </a:r>
            <a:r>
              <a:rPr lang="hr-HR" dirty="0"/>
              <a:t> </a:t>
            </a:r>
            <a:r>
              <a:rPr lang="hr-HR" dirty="0" smtClean="0"/>
              <a:t>256</a:t>
            </a:r>
          </a:p>
          <a:p>
            <a:pPr lvl="1"/>
            <a:endParaRPr lang="hr-HR" dirty="0"/>
          </a:p>
          <a:p>
            <a:endParaRPr lang="hr-HR" dirty="0" smtClean="0"/>
          </a:p>
          <a:p>
            <a:pPr marL="109537" indent="0">
              <a:buNone/>
            </a:pPr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Uvod (3/9)</a:t>
            </a:r>
            <a:endParaRPr lang="hr-H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149080"/>
            <a:ext cx="3563634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19439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Uvod (4/9)</a:t>
            </a:r>
            <a:endParaRPr lang="hr-HR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2" y="2492896"/>
            <a:ext cx="8533806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551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3. generacija grafičkih kartica sa 3D mogućnostima (2001. godina)</a:t>
            </a:r>
          </a:p>
          <a:p>
            <a:pPr lvl="1"/>
            <a:r>
              <a:rPr lang="hr-HR" dirty="0"/>
              <a:t>Pružaju limitirane mogućnosti programiranja </a:t>
            </a:r>
            <a:r>
              <a:rPr lang="hr-HR" dirty="0" err="1"/>
              <a:t>verteks</a:t>
            </a:r>
            <a:r>
              <a:rPr lang="hr-HR" dirty="0"/>
              <a:t> </a:t>
            </a:r>
            <a:r>
              <a:rPr lang="hr-HR" dirty="0" smtClean="0"/>
              <a:t>cjevovoda</a:t>
            </a:r>
            <a:endParaRPr lang="hr-HR" dirty="0"/>
          </a:p>
          <a:p>
            <a:pPr lvl="1"/>
            <a:r>
              <a:rPr lang="hr-HR" dirty="0" smtClean="0"/>
              <a:t>GeForce3</a:t>
            </a:r>
          </a:p>
          <a:p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Uvod (5/9)</a:t>
            </a:r>
            <a:endParaRPr lang="hr-H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7" y="4293096"/>
            <a:ext cx="2655369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61335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Uvod (6/9)</a:t>
            </a:r>
            <a:endParaRPr lang="hr-HR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701" y="2276872"/>
            <a:ext cx="7219049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05830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4. generacija grafičkih kartica sa 3D mogućnostima (2002. godina)</a:t>
            </a:r>
          </a:p>
          <a:p>
            <a:pPr lvl="1"/>
            <a:r>
              <a:rPr lang="hr-HR" dirty="0"/>
              <a:t>1. generacija koja je se u potpunosti može </a:t>
            </a:r>
            <a:r>
              <a:rPr lang="hr-HR" dirty="0" smtClean="0"/>
              <a:t>programirati</a:t>
            </a:r>
          </a:p>
          <a:p>
            <a:pPr lvl="1"/>
            <a:r>
              <a:rPr lang="hr-HR" dirty="0" err="1" smtClean="0"/>
              <a:t>GeForce</a:t>
            </a:r>
            <a:r>
              <a:rPr lang="hr-HR" dirty="0" smtClean="0"/>
              <a:t> FX</a:t>
            </a:r>
            <a:endParaRPr lang="hr-HR" dirty="0"/>
          </a:p>
          <a:p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Uvod (7/9)</a:t>
            </a:r>
            <a:endParaRPr lang="hr-H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951192"/>
            <a:ext cx="3125261" cy="2353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39439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Uvod (8/9)</a:t>
            </a:r>
            <a:endParaRPr lang="hr-HR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306" y="2492896"/>
            <a:ext cx="7875130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28580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err="1"/>
              <a:t>Fixed</a:t>
            </a:r>
            <a:r>
              <a:rPr lang="hr-HR" dirty="0"/>
              <a:t>-</a:t>
            </a:r>
            <a:r>
              <a:rPr lang="hr-HR" dirty="0" err="1"/>
              <a:t>function</a:t>
            </a:r>
            <a:r>
              <a:rPr lang="hr-HR" dirty="0"/>
              <a:t> </a:t>
            </a:r>
            <a:r>
              <a:rPr lang="hr-HR" dirty="0" err="1"/>
              <a:t>pipeine</a:t>
            </a:r>
            <a:r>
              <a:rPr lang="hr-HR" dirty="0"/>
              <a:t> VS. </a:t>
            </a:r>
            <a:r>
              <a:rPr lang="hr-HR" dirty="0" err="1"/>
              <a:t>Programmable</a:t>
            </a:r>
            <a:r>
              <a:rPr lang="hr-HR" dirty="0"/>
              <a:t> </a:t>
            </a:r>
            <a:r>
              <a:rPr lang="hr-HR" dirty="0" err="1" smtClean="0"/>
              <a:t>pipeline</a:t>
            </a:r>
            <a:endParaRPr lang="hr-HR" dirty="0" smtClean="0"/>
          </a:p>
          <a:p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Uvod (9/9)</a:t>
            </a:r>
            <a:endParaRPr lang="hr-HR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7" y="2492896"/>
            <a:ext cx="7200801" cy="4154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36740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vi-VN" dirty="0" smtClean="0"/>
              <a:t>Shader</a:t>
            </a:r>
            <a:endParaRPr lang="hr-HR" dirty="0"/>
          </a:p>
          <a:p>
            <a:pPr lvl="1"/>
            <a:r>
              <a:rPr lang="vi-VN" dirty="0" smtClean="0"/>
              <a:t>mali </a:t>
            </a:r>
            <a:r>
              <a:rPr lang="vi-VN" dirty="0"/>
              <a:t>računalni program koji služi </a:t>
            </a:r>
            <a:r>
              <a:rPr lang="hr-HR" dirty="0" smtClean="0"/>
              <a:t>za </a:t>
            </a:r>
            <a:r>
              <a:rPr lang="vi-VN" dirty="0" smtClean="0"/>
              <a:t>programiranje </a:t>
            </a:r>
            <a:r>
              <a:rPr lang="vi-VN" dirty="0"/>
              <a:t>programibilnog grafičkog </a:t>
            </a:r>
            <a:r>
              <a:rPr lang="vi-VN" dirty="0" smtClean="0"/>
              <a:t>cjevovoda</a:t>
            </a:r>
            <a:endParaRPr lang="hr-HR" dirty="0" smtClean="0"/>
          </a:p>
          <a:p>
            <a:pPr lvl="1"/>
            <a:r>
              <a:rPr lang="hr-HR" dirty="0" smtClean="0"/>
              <a:t>O</a:t>
            </a:r>
            <a:r>
              <a:rPr lang="vi-VN" dirty="0" smtClean="0"/>
              <a:t>dređuje </a:t>
            </a:r>
            <a:r>
              <a:rPr lang="vi-VN" dirty="0"/>
              <a:t>kako su 3D objekti iscrtani na ekran i na koji način svijetla utječu na </a:t>
            </a:r>
            <a:r>
              <a:rPr lang="vi-VN" dirty="0" smtClean="0"/>
              <a:t>objekte</a:t>
            </a:r>
            <a:endParaRPr lang="hr-HR" dirty="0" smtClean="0"/>
          </a:p>
          <a:p>
            <a:r>
              <a:rPr lang="hr-HR" dirty="0" smtClean="0"/>
              <a:t>Postojeći jezici:</a:t>
            </a:r>
          </a:p>
          <a:p>
            <a:pPr lvl="1"/>
            <a:r>
              <a:rPr lang="hr-HR" dirty="0" err="1" smtClean="0"/>
              <a:t>Stanford</a:t>
            </a:r>
            <a:r>
              <a:rPr lang="hr-HR" dirty="0" smtClean="0"/>
              <a:t> </a:t>
            </a:r>
            <a:r>
              <a:rPr lang="hr-HR" dirty="0" err="1" smtClean="0"/>
              <a:t>real</a:t>
            </a:r>
            <a:r>
              <a:rPr lang="hr-HR" dirty="0" smtClean="0"/>
              <a:t>-time </a:t>
            </a:r>
            <a:r>
              <a:rPr lang="hr-HR" dirty="0" err="1" smtClean="0"/>
              <a:t>shading</a:t>
            </a:r>
            <a:r>
              <a:rPr lang="hr-HR" dirty="0" smtClean="0"/>
              <a:t> </a:t>
            </a:r>
            <a:r>
              <a:rPr lang="hr-HR" dirty="0" err="1" smtClean="0"/>
              <a:t>language</a:t>
            </a:r>
            <a:r>
              <a:rPr lang="hr-HR" dirty="0" smtClean="0"/>
              <a:t> </a:t>
            </a:r>
          </a:p>
          <a:p>
            <a:pPr lvl="1"/>
            <a:r>
              <a:rPr lang="hr-HR" dirty="0" smtClean="0"/>
              <a:t>HLSL - </a:t>
            </a:r>
            <a:r>
              <a:rPr lang="hr-HR" dirty="0" err="1" smtClean="0"/>
              <a:t>DirectX</a:t>
            </a:r>
            <a:endParaRPr lang="hr-HR" dirty="0" smtClean="0"/>
          </a:p>
          <a:p>
            <a:pPr lvl="1"/>
            <a:r>
              <a:rPr lang="hr-HR" dirty="0" smtClean="0"/>
              <a:t>GLSL – </a:t>
            </a:r>
            <a:r>
              <a:rPr lang="hr-HR" dirty="0" err="1" smtClean="0"/>
              <a:t>OpenGL</a:t>
            </a:r>
            <a:endParaRPr lang="hr-HR" dirty="0" smtClean="0"/>
          </a:p>
          <a:p>
            <a:pPr lvl="1"/>
            <a:r>
              <a:rPr lang="hr-HR" dirty="0" smtClean="0"/>
              <a:t>Cg – NVIDIA (</a:t>
            </a:r>
            <a:r>
              <a:rPr lang="hr-HR" dirty="0" err="1" smtClean="0"/>
              <a:t>DirectX</a:t>
            </a:r>
            <a:r>
              <a:rPr lang="hr-HR" dirty="0" smtClean="0"/>
              <a:t> i </a:t>
            </a:r>
            <a:r>
              <a:rPr lang="hr-HR" dirty="0" err="1" smtClean="0"/>
              <a:t>OpenGL</a:t>
            </a:r>
            <a:r>
              <a:rPr lang="hr-HR" dirty="0" smtClean="0"/>
              <a:t>)</a:t>
            </a:r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HLSL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386610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err="1"/>
              <a:t>Geometry</a:t>
            </a:r>
            <a:r>
              <a:rPr lang="hr-HR" dirty="0"/>
              <a:t> </a:t>
            </a:r>
            <a:r>
              <a:rPr lang="hr-HR" dirty="0" err="1" smtClean="0"/>
              <a:t>shader</a:t>
            </a:r>
            <a:endParaRPr lang="hr-HR" dirty="0" smtClean="0"/>
          </a:p>
          <a:p>
            <a:pPr lvl="1"/>
            <a:r>
              <a:rPr lang="hr-HR" dirty="0" smtClean="0"/>
              <a:t>kreiranje nove geometrije</a:t>
            </a:r>
            <a:endParaRPr lang="hr-HR" dirty="0"/>
          </a:p>
          <a:p>
            <a:r>
              <a:rPr lang="hr-HR" dirty="0" err="1"/>
              <a:t>Vertex</a:t>
            </a:r>
            <a:r>
              <a:rPr lang="hr-HR" dirty="0"/>
              <a:t> </a:t>
            </a:r>
            <a:r>
              <a:rPr lang="hr-HR" dirty="0" err="1"/>
              <a:t>shader</a:t>
            </a:r>
            <a:r>
              <a:rPr lang="hr-HR" dirty="0"/>
              <a:t> </a:t>
            </a:r>
          </a:p>
          <a:p>
            <a:pPr lvl="1"/>
            <a:r>
              <a:rPr lang="hr-HR" dirty="0" smtClean="0"/>
              <a:t>transformacija </a:t>
            </a:r>
            <a:r>
              <a:rPr lang="hr-HR" dirty="0" err="1" smtClean="0"/>
              <a:t>verteksa</a:t>
            </a:r>
            <a:r>
              <a:rPr lang="hr-HR" dirty="0" smtClean="0"/>
              <a:t> </a:t>
            </a:r>
            <a:r>
              <a:rPr lang="hr-HR" dirty="0"/>
              <a:t>3D </a:t>
            </a:r>
            <a:r>
              <a:rPr lang="hr-HR" dirty="0" smtClean="0"/>
              <a:t>objekta</a:t>
            </a:r>
          </a:p>
          <a:p>
            <a:pPr lvl="1"/>
            <a:r>
              <a:rPr lang="hr-HR" dirty="0" smtClean="0"/>
              <a:t>kalkulacija </a:t>
            </a:r>
            <a:r>
              <a:rPr lang="hr-HR" dirty="0"/>
              <a:t>svijetla</a:t>
            </a:r>
          </a:p>
          <a:p>
            <a:r>
              <a:rPr lang="hr-HR" dirty="0" err="1"/>
              <a:t>Pixel</a:t>
            </a:r>
            <a:r>
              <a:rPr lang="hr-HR" dirty="0"/>
              <a:t> </a:t>
            </a:r>
            <a:r>
              <a:rPr lang="hr-HR" dirty="0" err="1" smtClean="0"/>
              <a:t>shader</a:t>
            </a:r>
            <a:endParaRPr lang="hr-HR" dirty="0" smtClean="0"/>
          </a:p>
          <a:p>
            <a:pPr lvl="1"/>
            <a:r>
              <a:rPr lang="hr-HR" dirty="0" smtClean="0"/>
              <a:t>izračunavanje boje </a:t>
            </a:r>
            <a:r>
              <a:rPr lang="hr-HR" dirty="0" err="1"/>
              <a:t>piksela</a:t>
            </a:r>
            <a:r>
              <a:rPr lang="hr-HR" dirty="0"/>
              <a:t> na ekranu</a:t>
            </a:r>
          </a:p>
          <a:p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Vrste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180993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/>
              <a:t>Geometry</a:t>
            </a:r>
            <a:r>
              <a:rPr lang="hr-HR" dirty="0"/>
              <a:t> </a:t>
            </a:r>
            <a:r>
              <a:rPr lang="hr-HR" dirty="0" err="1" smtClean="0"/>
              <a:t>shader</a:t>
            </a:r>
            <a:r>
              <a:rPr lang="hr-HR" dirty="0" smtClean="0"/>
              <a:t> (1/2)</a:t>
            </a:r>
            <a:endParaRPr lang="hr-HR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887" y="1700808"/>
            <a:ext cx="7472157" cy="3960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12010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Primjene</a:t>
            </a:r>
          </a:p>
          <a:p>
            <a:pPr lvl="1"/>
            <a:r>
              <a:rPr lang="pt-BR" dirty="0"/>
              <a:t>Generiranje trave na terenu</a:t>
            </a:r>
          </a:p>
          <a:p>
            <a:pPr lvl="1"/>
            <a:r>
              <a:rPr lang="pt-BR" dirty="0"/>
              <a:t>Slapovi</a:t>
            </a:r>
          </a:p>
          <a:p>
            <a:pPr lvl="1"/>
            <a:r>
              <a:rPr lang="pt-BR" dirty="0"/>
              <a:t>Krzno</a:t>
            </a:r>
          </a:p>
          <a:p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/>
              <a:t>Geometry</a:t>
            </a:r>
            <a:r>
              <a:rPr lang="hr-HR" dirty="0"/>
              <a:t> </a:t>
            </a:r>
            <a:r>
              <a:rPr lang="hr-HR" dirty="0" err="1"/>
              <a:t>shader</a:t>
            </a:r>
            <a:r>
              <a:rPr lang="hr-HR" dirty="0"/>
              <a:t> </a:t>
            </a:r>
            <a:r>
              <a:rPr lang="hr-HR" dirty="0" smtClean="0"/>
              <a:t>(2/2</a:t>
            </a:r>
            <a:r>
              <a:rPr lang="hr-HR" dirty="0"/>
              <a:t>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5" y="3500436"/>
            <a:ext cx="4230676" cy="316892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1439" y="3500436"/>
            <a:ext cx="3728993" cy="323385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722" y="1268760"/>
            <a:ext cx="3183710" cy="2091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3299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Arhitektura</a:t>
            </a:r>
          </a:p>
          <a:p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 smtClean="0"/>
              <a:t>Vertex</a:t>
            </a:r>
            <a:r>
              <a:rPr lang="hr-HR" dirty="0" smtClean="0"/>
              <a:t> </a:t>
            </a:r>
            <a:r>
              <a:rPr lang="hr-HR" dirty="0" err="1"/>
              <a:t>shader</a:t>
            </a:r>
            <a:endParaRPr lang="hr-HR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260599"/>
            <a:ext cx="7584623" cy="3832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87243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Verzije</a:t>
            </a:r>
            <a:endParaRPr lang="hr-HR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23464"/>
            <a:ext cx="7379552" cy="4137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930287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World </a:t>
            </a:r>
            <a:r>
              <a:rPr lang="hr-HR" dirty="0" err="1"/>
              <a:t>View</a:t>
            </a:r>
            <a:r>
              <a:rPr lang="hr-HR" dirty="0"/>
              <a:t> </a:t>
            </a:r>
            <a:r>
              <a:rPr lang="hr-HR" dirty="0" err="1" smtClean="0"/>
              <a:t>Projection</a:t>
            </a:r>
            <a:r>
              <a:rPr lang="hr-HR" dirty="0" smtClean="0"/>
              <a:t> transformacija</a:t>
            </a:r>
          </a:p>
          <a:p>
            <a:r>
              <a:rPr lang="hr-HR" dirty="0" smtClean="0"/>
              <a:t>World</a:t>
            </a:r>
          </a:p>
          <a:p>
            <a:pPr lvl="1"/>
            <a:r>
              <a:rPr lang="hr-HR" dirty="0" smtClean="0"/>
              <a:t>transformira </a:t>
            </a:r>
            <a:r>
              <a:rPr lang="hr-HR" dirty="0"/>
              <a:t>3D objekt sa inicijalne pozicije na poziciju koja je definirana translacijom, rotacijom i skalom</a:t>
            </a:r>
          </a:p>
          <a:p>
            <a:r>
              <a:rPr lang="hr-HR" dirty="0" err="1" smtClean="0"/>
              <a:t>View</a:t>
            </a:r>
            <a:endParaRPr lang="hr-HR" dirty="0" smtClean="0"/>
          </a:p>
          <a:p>
            <a:pPr lvl="1"/>
            <a:r>
              <a:rPr lang="hr-HR" dirty="0" smtClean="0"/>
              <a:t>transformira </a:t>
            </a:r>
            <a:r>
              <a:rPr lang="hr-HR" dirty="0" err="1"/>
              <a:t>vertekse</a:t>
            </a:r>
            <a:r>
              <a:rPr lang="hr-HR" dirty="0"/>
              <a:t> na  poziciju koja je relativna u odnosu na poziciju kamere</a:t>
            </a:r>
          </a:p>
          <a:p>
            <a:r>
              <a:rPr lang="hr-HR" dirty="0" err="1" smtClean="0"/>
              <a:t>Projection</a:t>
            </a:r>
            <a:endParaRPr lang="hr-HR" dirty="0" smtClean="0"/>
          </a:p>
          <a:p>
            <a:pPr lvl="1"/>
            <a:r>
              <a:rPr lang="hr-HR" dirty="0" smtClean="0"/>
              <a:t>perspektivna </a:t>
            </a:r>
            <a:r>
              <a:rPr lang="hr-HR" dirty="0"/>
              <a:t>ili </a:t>
            </a:r>
            <a:r>
              <a:rPr lang="hr-HR" dirty="0" err="1"/>
              <a:t>ortogonalna</a:t>
            </a:r>
            <a:r>
              <a:rPr lang="hr-HR" dirty="0"/>
              <a:t> projekcija</a:t>
            </a:r>
          </a:p>
          <a:p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Glavna funkcija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4423025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Skinning – tehnika koja se koristi za animiranje 3D </a:t>
            </a:r>
            <a:r>
              <a:rPr lang="fi-FI" dirty="0" smtClean="0"/>
              <a:t>likova</a:t>
            </a:r>
            <a:endParaRPr lang="hr-HR" dirty="0" smtClean="0"/>
          </a:p>
          <a:p>
            <a:r>
              <a:rPr lang="hr-HR" dirty="0" err="1" smtClean="0"/>
              <a:t>Vertex</a:t>
            </a:r>
            <a:r>
              <a:rPr lang="hr-HR" dirty="0" smtClean="0"/>
              <a:t> </a:t>
            </a:r>
            <a:r>
              <a:rPr lang="hr-HR" dirty="0" err="1" smtClean="0"/>
              <a:t>blending</a:t>
            </a:r>
            <a:endParaRPr lang="hr-HR" dirty="0" smtClean="0"/>
          </a:p>
          <a:p>
            <a:r>
              <a:rPr lang="hr-HR" dirty="0"/>
              <a:t>Izračunavanje micanja biljaka pod utjecajem vjetra</a:t>
            </a:r>
            <a:endParaRPr lang="hr-HR" dirty="0" smtClean="0"/>
          </a:p>
          <a:p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Primjene (1/2)</a:t>
            </a:r>
            <a:endParaRPr lang="hr-HR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501008"/>
            <a:ext cx="2487613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9612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700808"/>
            <a:ext cx="3048000" cy="22860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Primjene (2/2)</a:t>
            </a:r>
            <a:endParaRPr lang="hr-HR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1700808"/>
            <a:ext cx="3048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754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vi-VN" dirty="0"/>
              <a:t>Nakon verteks </a:t>
            </a:r>
            <a:r>
              <a:rPr lang="vi-VN" dirty="0" smtClean="0"/>
              <a:t>shader</a:t>
            </a:r>
            <a:r>
              <a:rPr lang="hr-HR" dirty="0" smtClean="0"/>
              <a:t>-a</a:t>
            </a:r>
            <a:r>
              <a:rPr lang="vi-VN" dirty="0" smtClean="0"/>
              <a:t> </a:t>
            </a:r>
            <a:r>
              <a:rPr lang="vi-VN" dirty="0"/>
              <a:t>sa verteksima se događaju </a:t>
            </a:r>
            <a:r>
              <a:rPr lang="vi-VN" dirty="0" smtClean="0"/>
              <a:t>slijedeće </a:t>
            </a:r>
            <a:r>
              <a:rPr lang="vi-VN" dirty="0"/>
              <a:t>operacije:</a:t>
            </a:r>
          </a:p>
          <a:p>
            <a:r>
              <a:rPr lang="vi-VN" dirty="0"/>
              <a:t>    </a:t>
            </a:r>
            <a:r>
              <a:rPr lang="vi-VN" dirty="0" smtClean="0"/>
              <a:t>Clipping</a:t>
            </a:r>
            <a:endParaRPr lang="vi-VN" dirty="0"/>
          </a:p>
          <a:p>
            <a:r>
              <a:rPr lang="vi-VN" dirty="0"/>
              <a:t>    Backface </a:t>
            </a:r>
            <a:r>
              <a:rPr lang="vi-VN" dirty="0" smtClean="0"/>
              <a:t>cull</a:t>
            </a:r>
            <a:endParaRPr lang="vi-VN" dirty="0"/>
          </a:p>
          <a:p>
            <a:r>
              <a:rPr lang="vi-VN" dirty="0"/>
              <a:t>    Perspective division (Homogenous divide</a:t>
            </a:r>
            <a:r>
              <a:rPr lang="vi-VN" dirty="0" smtClean="0"/>
              <a:t>)</a:t>
            </a:r>
            <a:endParaRPr lang="vi-VN" dirty="0"/>
          </a:p>
          <a:p>
            <a:r>
              <a:rPr lang="vi-VN" dirty="0"/>
              <a:t>    Viewport </a:t>
            </a:r>
            <a:r>
              <a:rPr lang="vi-VN" dirty="0" smtClean="0"/>
              <a:t>transform</a:t>
            </a:r>
            <a:endParaRPr lang="vi-VN" dirty="0"/>
          </a:p>
          <a:p>
            <a:r>
              <a:rPr lang="vi-VN" dirty="0"/>
              <a:t>    </a:t>
            </a:r>
            <a:r>
              <a:rPr lang="vi-VN" dirty="0" smtClean="0"/>
              <a:t>Rasterizer</a:t>
            </a:r>
            <a:endParaRPr lang="vi-VN" dirty="0"/>
          </a:p>
          <a:p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7542665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/>
              <a:t>Piksel</a:t>
            </a:r>
            <a:r>
              <a:rPr lang="hr-HR" dirty="0"/>
              <a:t> </a:t>
            </a:r>
            <a:r>
              <a:rPr lang="hr-HR" dirty="0" err="1"/>
              <a:t>shader</a:t>
            </a:r>
            <a:endParaRPr lang="hr-HR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269479"/>
            <a:ext cx="7217253" cy="4679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9934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Jednostavno </a:t>
            </a:r>
            <a:r>
              <a:rPr lang="hr-HR" dirty="0" err="1"/>
              <a:t>teksturiranje</a:t>
            </a:r>
            <a:endParaRPr lang="hr-HR" dirty="0"/>
          </a:p>
          <a:p>
            <a:r>
              <a:rPr lang="hr-HR" dirty="0" err="1"/>
              <a:t>Cell</a:t>
            </a:r>
            <a:r>
              <a:rPr lang="hr-HR" dirty="0"/>
              <a:t> </a:t>
            </a:r>
            <a:r>
              <a:rPr lang="hr-HR" dirty="0" err="1"/>
              <a:t>shading</a:t>
            </a:r>
            <a:endParaRPr lang="hr-HR" dirty="0"/>
          </a:p>
          <a:p>
            <a:r>
              <a:rPr lang="hr-HR" dirty="0" err="1"/>
              <a:t>Normal</a:t>
            </a:r>
            <a:r>
              <a:rPr lang="hr-HR" dirty="0"/>
              <a:t> </a:t>
            </a:r>
            <a:r>
              <a:rPr lang="hr-HR" dirty="0" err="1"/>
              <a:t>mapping</a:t>
            </a:r>
            <a:endParaRPr lang="hr-HR" dirty="0"/>
          </a:p>
          <a:p>
            <a:r>
              <a:rPr lang="hr-HR" dirty="0"/>
              <a:t>Čestice</a:t>
            </a:r>
          </a:p>
          <a:p>
            <a:r>
              <a:rPr lang="hr-HR" dirty="0" err="1"/>
              <a:t>Alpha</a:t>
            </a:r>
            <a:r>
              <a:rPr lang="hr-HR" dirty="0"/>
              <a:t> </a:t>
            </a:r>
            <a:r>
              <a:rPr lang="hr-HR" dirty="0" err="1"/>
              <a:t>blending</a:t>
            </a:r>
            <a:endParaRPr lang="hr-HR" dirty="0"/>
          </a:p>
          <a:p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Primjene</a:t>
            </a:r>
            <a:endParaRPr lang="hr-H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005064"/>
            <a:ext cx="4032448" cy="26642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4005064"/>
            <a:ext cx="4197383" cy="266429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742" y="404664"/>
            <a:ext cx="3182496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1796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sz="2800" dirty="0" err="1"/>
              <a:t>DirectX</a:t>
            </a:r>
            <a:r>
              <a:rPr lang="hr-HR" sz="2800" dirty="0"/>
              <a:t> 8</a:t>
            </a:r>
          </a:p>
          <a:p>
            <a:pPr lvl="1"/>
            <a:r>
              <a:rPr lang="hr-HR" sz="2400" dirty="0" err="1"/>
              <a:t>Shader</a:t>
            </a:r>
            <a:r>
              <a:rPr lang="hr-HR" sz="2400" dirty="0"/>
              <a:t> Model  1 – jezik sličan asembleru</a:t>
            </a:r>
          </a:p>
          <a:p>
            <a:pPr lvl="0"/>
            <a:r>
              <a:rPr lang="hr-HR" sz="2800" dirty="0" err="1"/>
              <a:t>DirectX</a:t>
            </a:r>
            <a:r>
              <a:rPr lang="hr-HR" sz="2800" dirty="0"/>
              <a:t> 9</a:t>
            </a:r>
          </a:p>
          <a:p>
            <a:pPr lvl="1"/>
            <a:r>
              <a:rPr lang="hr-HR" sz="2400" dirty="0" err="1"/>
              <a:t>Shader</a:t>
            </a:r>
            <a:r>
              <a:rPr lang="hr-HR" sz="2400" dirty="0"/>
              <a:t> Model 2</a:t>
            </a:r>
          </a:p>
          <a:p>
            <a:pPr lvl="1"/>
            <a:r>
              <a:rPr lang="hr-HR" sz="2400" dirty="0" err="1"/>
              <a:t>Shader</a:t>
            </a:r>
            <a:r>
              <a:rPr lang="hr-HR" sz="2400" dirty="0"/>
              <a:t> model 3</a:t>
            </a:r>
          </a:p>
          <a:p>
            <a:pPr lvl="0"/>
            <a:r>
              <a:rPr lang="hr-HR" sz="2800" dirty="0" err="1"/>
              <a:t>DirectX</a:t>
            </a:r>
            <a:r>
              <a:rPr lang="hr-HR" sz="2800" dirty="0"/>
              <a:t> 10</a:t>
            </a:r>
          </a:p>
          <a:p>
            <a:pPr lvl="1"/>
            <a:r>
              <a:rPr lang="hr-HR" sz="2400" dirty="0" err="1"/>
              <a:t>Shader</a:t>
            </a:r>
            <a:r>
              <a:rPr lang="hr-HR" sz="2400" dirty="0"/>
              <a:t> Model 4</a:t>
            </a:r>
          </a:p>
          <a:p>
            <a:pPr lvl="0"/>
            <a:r>
              <a:rPr lang="hr-HR" sz="2800" dirty="0" err="1"/>
              <a:t>DirectX</a:t>
            </a:r>
            <a:r>
              <a:rPr lang="hr-HR" sz="2800" dirty="0"/>
              <a:t> 11</a:t>
            </a:r>
          </a:p>
          <a:p>
            <a:pPr lvl="1"/>
            <a:r>
              <a:rPr lang="hr-HR" sz="2400" dirty="0" err="1"/>
              <a:t>Shader</a:t>
            </a:r>
            <a:r>
              <a:rPr lang="hr-HR" sz="2400" dirty="0"/>
              <a:t> Model 5</a:t>
            </a:r>
          </a:p>
          <a:p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Verzije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1244900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/>
              <a:t>Kod</a:t>
            </a:r>
            <a:r>
              <a:rPr lang="it-IT" dirty="0"/>
              <a:t> se </a:t>
            </a:r>
            <a:r>
              <a:rPr lang="it-IT" dirty="0" err="1" smtClean="0"/>
              <a:t>nalazi</a:t>
            </a:r>
            <a:r>
              <a:rPr lang="it-IT" dirty="0" smtClean="0"/>
              <a:t> </a:t>
            </a:r>
            <a:r>
              <a:rPr lang="it-IT" dirty="0" err="1"/>
              <a:t>unutar</a:t>
            </a:r>
            <a:r>
              <a:rPr lang="it-IT" dirty="0"/>
              <a:t> .</a:t>
            </a:r>
            <a:r>
              <a:rPr lang="it-IT" dirty="0" err="1"/>
              <a:t>fx</a:t>
            </a:r>
            <a:r>
              <a:rPr lang="it-IT" dirty="0"/>
              <a:t> </a:t>
            </a:r>
            <a:r>
              <a:rPr lang="it-IT" dirty="0" err="1" smtClean="0"/>
              <a:t>datoteke</a:t>
            </a:r>
            <a:endParaRPr lang="hr-HR" dirty="0" smtClean="0"/>
          </a:p>
          <a:p>
            <a:r>
              <a:rPr lang="hr-HR" dirty="0" smtClean="0"/>
              <a:t>Datoteka se sastoji od slijedećih dijelova</a:t>
            </a:r>
          </a:p>
          <a:p>
            <a:pPr lvl="1"/>
            <a:r>
              <a:rPr lang="hr-HR" dirty="0" smtClean="0"/>
              <a:t>Deklaracija varijabli</a:t>
            </a:r>
          </a:p>
          <a:p>
            <a:pPr lvl="1"/>
            <a:r>
              <a:rPr lang="hr-HR" dirty="0" err="1" smtClean="0"/>
              <a:t>Verteks</a:t>
            </a:r>
            <a:r>
              <a:rPr lang="hr-HR" dirty="0" smtClean="0"/>
              <a:t> </a:t>
            </a:r>
            <a:r>
              <a:rPr lang="hr-HR" dirty="0" err="1" smtClean="0"/>
              <a:t>input</a:t>
            </a:r>
            <a:r>
              <a:rPr lang="hr-HR" dirty="0" smtClean="0"/>
              <a:t> struktura</a:t>
            </a:r>
          </a:p>
          <a:p>
            <a:pPr lvl="1"/>
            <a:r>
              <a:rPr lang="hr-HR" dirty="0" err="1" smtClean="0"/>
              <a:t>Vertex</a:t>
            </a:r>
            <a:r>
              <a:rPr lang="hr-HR" dirty="0" smtClean="0"/>
              <a:t> </a:t>
            </a:r>
            <a:r>
              <a:rPr lang="hr-HR" dirty="0" err="1" smtClean="0"/>
              <a:t>output</a:t>
            </a:r>
            <a:r>
              <a:rPr lang="hr-HR" dirty="0" smtClean="0"/>
              <a:t> struktura</a:t>
            </a:r>
          </a:p>
          <a:p>
            <a:pPr lvl="1"/>
            <a:r>
              <a:rPr lang="hr-HR" dirty="0" err="1" smtClean="0"/>
              <a:t>Vertex</a:t>
            </a:r>
            <a:r>
              <a:rPr lang="hr-HR" dirty="0" smtClean="0"/>
              <a:t> </a:t>
            </a:r>
            <a:r>
              <a:rPr lang="hr-HR" dirty="0" err="1" smtClean="0"/>
              <a:t>shader</a:t>
            </a:r>
            <a:endParaRPr lang="hr-HR" dirty="0" smtClean="0"/>
          </a:p>
          <a:p>
            <a:pPr lvl="1"/>
            <a:r>
              <a:rPr lang="hr-HR" dirty="0" err="1" smtClean="0"/>
              <a:t>Pixel</a:t>
            </a:r>
            <a:r>
              <a:rPr lang="hr-HR" dirty="0" smtClean="0"/>
              <a:t> </a:t>
            </a:r>
            <a:r>
              <a:rPr lang="hr-HR" dirty="0" err="1" smtClean="0"/>
              <a:t>shader</a:t>
            </a:r>
            <a:endParaRPr lang="hr-HR" dirty="0" smtClean="0"/>
          </a:p>
          <a:p>
            <a:pPr lvl="1"/>
            <a:r>
              <a:rPr lang="hr-HR" dirty="0" smtClean="0"/>
              <a:t>Tehnike</a:t>
            </a:r>
          </a:p>
          <a:p>
            <a:pPr lvl="2"/>
            <a:r>
              <a:rPr lang="hr-HR" dirty="0" smtClean="0"/>
              <a:t>Prolazi</a:t>
            </a:r>
          </a:p>
          <a:p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Struktura (1/5)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493977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138"/>
            <a:ext cx="8686800" cy="5376862"/>
          </a:xfrm>
        </p:spPr>
        <p:txBody>
          <a:bodyPr/>
          <a:lstStyle/>
          <a:p>
            <a:r>
              <a:rPr lang="hr-HR" dirty="0" smtClean="0"/>
              <a:t>Podržani tipovi podataka:</a:t>
            </a:r>
          </a:p>
          <a:p>
            <a:pPr lvl="1"/>
            <a:r>
              <a:rPr lang="hr-HR" dirty="0" err="1" smtClean="0"/>
              <a:t>Buffer</a:t>
            </a:r>
            <a:endParaRPr lang="hr-HR" dirty="0" smtClean="0"/>
          </a:p>
          <a:p>
            <a:pPr lvl="1"/>
            <a:r>
              <a:rPr lang="hr-HR" dirty="0" err="1" smtClean="0"/>
              <a:t>Scalar</a:t>
            </a:r>
            <a:endParaRPr lang="hr-HR" dirty="0" smtClean="0"/>
          </a:p>
          <a:p>
            <a:pPr lvl="2"/>
            <a:r>
              <a:rPr lang="hr-HR" dirty="0" smtClean="0"/>
              <a:t>Bool, int, </a:t>
            </a:r>
            <a:r>
              <a:rPr lang="hr-HR" dirty="0" err="1" smtClean="0"/>
              <a:t>uint</a:t>
            </a:r>
            <a:r>
              <a:rPr lang="hr-HR" dirty="0" smtClean="0"/>
              <a:t>, half, </a:t>
            </a:r>
            <a:r>
              <a:rPr lang="hr-HR" dirty="0" err="1" smtClean="0"/>
              <a:t>float</a:t>
            </a:r>
            <a:r>
              <a:rPr lang="hr-HR" dirty="0" smtClean="0"/>
              <a:t>, </a:t>
            </a:r>
            <a:r>
              <a:rPr lang="hr-HR" dirty="0" err="1" smtClean="0"/>
              <a:t>double</a:t>
            </a:r>
            <a:endParaRPr lang="hr-HR" dirty="0" smtClean="0"/>
          </a:p>
          <a:p>
            <a:pPr lvl="1"/>
            <a:r>
              <a:rPr lang="hr-HR" dirty="0" err="1" smtClean="0"/>
              <a:t>Vector</a:t>
            </a:r>
            <a:endParaRPr lang="hr-HR" dirty="0" smtClean="0"/>
          </a:p>
          <a:p>
            <a:pPr lvl="2"/>
            <a:r>
              <a:rPr lang="hr-HR" dirty="0" smtClean="0"/>
              <a:t>Npr. float3 ili </a:t>
            </a:r>
            <a:r>
              <a:rPr lang="hr-HR" dirty="0" err="1" smtClean="0"/>
              <a:t>vector</a:t>
            </a:r>
            <a:r>
              <a:rPr lang="hr-HR" dirty="0" smtClean="0"/>
              <a:t> &lt;</a:t>
            </a:r>
            <a:r>
              <a:rPr lang="hr-HR" dirty="0" err="1" smtClean="0"/>
              <a:t>float</a:t>
            </a:r>
            <a:r>
              <a:rPr lang="hr-HR" dirty="0" smtClean="0"/>
              <a:t>, 3&gt;</a:t>
            </a:r>
          </a:p>
          <a:p>
            <a:pPr lvl="1"/>
            <a:r>
              <a:rPr lang="hr-HR" dirty="0" err="1" smtClean="0"/>
              <a:t>Matrix</a:t>
            </a:r>
            <a:endParaRPr lang="hr-HR" dirty="0" smtClean="0"/>
          </a:p>
          <a:p>
            <a:pPr lvl="2"/>
            <a:r>
              <a:rPr lang="hr-HR" dirty="0" smtClean="0"/>
              <a:t>Npr. Int1x1, double2x2, float3x3 ili </a:t>
            </a:r>
            <a:r>
              <a:rPr lang="hr-HR" dirty="0" err="1" smtClean="0"/>
              <a:t>matrix</a:t>
            </a:r>
            <a:r>
              <a:rPr lang="hr-HR" dirty="0" smtClean="0"/>
              <a:t> &lt;</a:t>
            </a:r>
            <a:r>
              <a:rPr lang="hr-HR" dirty="0" err="1" smtClean="0"/>
              <a:t>float</a:t>
            </a:r>
            <a:r>
              <a:rPr lang="hr-HR" dirty="0" smtClean="0"/>
              <a:t>,2,2&gt;</a:t>
            </a:r>
          </a:p>
          <a:p>
            <a:pPr lvl="1"/>
            <a:r>
              <a:rPr lang="hr-HR" dirty="0" err="1" smtClean="0"/>
              <a:t>Sampler</a:t>
            </a:r>
            <a:r>
              <a:rPr lang="hr-HR" dirty="0" smtClean="0"/>
              <a:t>, </a:t>
            </a:r>
            <a:r>
              <a:rPr lang="hr-HR" dirty="0" err="1" smtClean="0"/>
              <a:t>Shader</a:t>
            </a:r>
            <a:r>
              <a:rPr lang="hr-HR" dirty="0" smtClean="0"/>
              <a:t>, </a:t>
            </a:r>
            <a:r>
              <a:rPr lang="hr-HR" dirty="0" err="1" smtClean="0"/>
              <a:t>Texture</a:t>
            </a:r>
            <a:endParaRPr lang="hr-HR" dirty="0" smtClean="0"/>
          </a:p>
          <a:p>
            <a:pPr lvl="1"/>
            <a:r>
              <a:rPr lang="hr-HR" dirty="0" err="1" smtClean="0"/>
              <a:t>Struct</a:t>
            </a:r>
            <a:endParaRPr lang="hr-HR" dirty="0" smtClean="0"/>
          </a:p>
          <a:p>
            <a:pPr lvl="1"/>
            <a:r>
              <a:rPr lang="hr-HR" dirty="0" err="1" smtClean="0"/>
              <a:t>User</a:t>
            </a:r>
            <a:r>
              <a:rPr lang="hr-HR" dirty="0" smtClean="0"/>
              <a:t> </a:t>
            </a:r>
            <a:r>
              <a:rPr lang="hr-HR" dirty="0" err="1" smtClean="0"/>
              <a:t>defined</a:t>
            </a:r>
            <a:endParaRPr lang="hr-HR" dirty="0" smtClean="0"/>
          </a:p>
          <a:p>
            <a:pPr lvl="2"/>
            <a:r>
              <a:rPr lang="hr-HR" dirty="0"/>
              <a:t>Npr. </a:t>
            </a:r>
            <a:r>
              <a:rPr lang="hr-HR" dirty="0" err="1"/>
              <a:t>typedef</a:t>
            </a:r>
            <a:r>
              <a:rPr lang="hr-HR" dirty="0"/>
              <a:t> </a:t>
            </a:r>
            <a:r>
              <a:rPr lang="hr-HR" dirty="0" err="1"/>
              <a:t>vector</a:t>
            </a:r>
            <a:r>
              <a:rPr lang="hr-HR" dirty="0"/>
              <a:t> &lt;int, #&gt; int#;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Struktura (2/5)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6966842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Struktura (3/5)</a:t>
            </a:r>
            <a:endParaRPr lang="hr-HR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7" t="20538" r="38986" b="15790"/>
          <a:stretch/>
        </p:blipFill>
        <p:spPr bwMode="auto">
          <a:xfrm>
            <a:off x="323528" y="1340768"/>
            <a:ext cx="8607724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24434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Struktura (4/5)</a:t>
            </a:r>
            <a:endParaRPr lang="hr-HR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08" t="43191" r="46558" b="27422"/>
          <a:stretch/>
        </p:blipFill>
        <p:spPr bwMode="auto">
          <a:xfrm>
            <a:off x="741241" y="1844824"/>
            <a:ext cx="4107850" cy="2921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73758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Struktura (5/5)</a:t>
            </a:r>
            <a:endParaRPr lang="hr-HR" dirty="0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08" t="32783" r="30725" b="14260"/>
          <a:stretch/>
        </p:blipFill>
        <p:spPr bwMode="auto">
          <a:xfrm>
            <a:off x="395536" y="1628800"/>
            <a:ext cx="6480720" cy="4939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00428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Služi za povezivanje izlaza iz jedne faze i ulaza u drugu fazu unutar </a:t>
            </a:r>
            <a:r>
              <a:rPr lang="hr-HR" dirty="0" err="1" smtClean="0"/>
              <a:t>shader</a:t>
            </a:r>
            <a:r>
              <a:rPr lang="hr-HR" dirty="0" smtClean="0"/>
              <a:t> programa</a:t>
            </a:r>
          </a:p>
          <a:p>
            <a:r>
              <a:rPr lang="hr-HR" dirty="0" smtClean="0"/>
              <a:t>Podržane </a:t>
            </a:r>
            <a:r>
              <a:rPr lang="hr-HR" dirty="0" err="1" smtClean="0"/>
              <a:t>vertex</a:t>
            </a:r>
            <a:r>
              <a:rPr lang="hr-HR" dirty="0" smtClean="0"/>
              <a:t> </a:t>
            </a:r>
            <a:r>
              <a:rPr lang="hr-HR" dirty="0" err="1" smtClean="0"/>
              <a:t>shader</a:t>
            </a:r>
            <a:r>
              <a:rPr lang="hr-HR" dirty="0" smtClean="0"/>
              <a:t> semantike</a:t>
            </a:r>
          </a:p>
          <a:p>
            <a:pPr lvl="1"/>
            <a:r>
              <a:rPr lang="hr-HR" dirty="0" err="1" smtClean="0"/>
              <a:t>Input</a:t>
            </a:r>
            <a:endParaRPr lang="hr-HR" dirty="0" smtClean="0"/>
          </a:p>
          <a:p>
            <a:pPr lvl="2"/>
            <a:r>
              <a:rPr lang="hr-HR" dirty="0"/>
              <a:t>BINORMAL[n], BLENDINDICES[n], BLENDWEIGHT[n], COLOR[n], NORMAL[n], POSITION[n], TANGENT[n], TEXCOORD[n], POSITIONT, PSIZE[n]</a:t>
            </a:r>
            <a:endParaRPr lang="hr-HR" dirty="0" smtClean="0"/>
          </a:p>
          <a:p>
            <a:pPr lvl="1"/>
            <a:r>
              <a:rPr lang="hr-HR" dirty="0" err="1" smtClean="0"/>
              <a:t>Output</a:t>
            </a:r>
            <a:endParaRPr lang="hr-HR" dirty="0" smtClean="0"/>
          </a:p>
          <a:p>
            <a:pPr lvl="2"/>
            <a:r>
              <a:rPr lang="hr-HR" dirty="0"/>
              <a:t>COLOR[n], FOG, POSITION[n], PSIZE, TESSFACTOR[n], TEXCOORD[n]</a:t>
            </a:r>
            <a:endParaRPr lang="hr-HR" dirty="0" smtClean="0"/>
          </a:p>
          <a:p>
            <a:pPr lvl="2"/>
            <a:endParaRPr lang="hr-HR" dirty="0" smtClean="0"/>
          </a:p>
          <a:p>
            <a:r>
              <a:rPr lang="hr-HR" dirty="0" smtClean="0"/>
              <a:t> </a:t>
            </a:r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Semantika (1/2)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7876280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Podržane </a:t>
            </a:r>
            <a:r>
              <a:rPr lang="hr-HR" dirty="0" err="1" smtClean="0"/>
              <a:t>pixel</a:t>
            </a:r>
            <a:r>
              <a:rPr lang="hr-HR" dirty="0" smtClean="0"/>
              <a:t> </a:t>
            </a:r>
            <a:r>
              <a:rPr lang="hr-HR" dirty="0" err="1" smtClean="0"/>
              <a:t>shader</a:t>
            </a:r>
            <a:r>
              <a:rPr lang="hr-HR" dirty="0" smtClean="0"/>
              <a:t> semantike</a:t>
            </a:r>
          </a:p>
          <a:p>
            <a:r>
              <a:rPr lang="hr-HR" dirty="0" err="1" smtClean="0"/>
              <a:t>Input</a:t>
            </a:r>
            <a:endParaRPr lang="hr-HR" dirty="0" smtClean="0"/>
          </a:p>
          <a:p>
            <a:pPr lvl="1"/>
            <a:r>
              <a:rPr lang="hr-HR" dirty="0"/>
              <a:t>COLOR[n], TEXCOORD[n], VFACE, </a:t>
            </a:r>
            <a:r>
              <a:rPr lang="hr-HR" dirty="0" smtClean="0"/>
              <a:t>VPOS</a:t>
            </a:r>
          </a:p>
          <a:p>
            <a:r>
              <a:rPr lang="hr-HR" dirty="0" err="1" smtClean="0"/>
              <a:t>Output</a:t>
            </a:r>
            <a:endParaRPr lang="hr-HR" dirty="0" smtClean="0"/>
          </a:p>
          <a:p>
            <a:pPr lvl="1"/>
            <a:r>
              <a:rPr lang="hr-HR" dirty="0"/>
              <a:t>COLOR[n], DEPTH[n]</a:t>
            </a:r>
            <a:endParaRPr lang="hr-HR" dirty="0" smtClean="0"/>
          </a:p>
          <a:p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Semantika (2/2)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7863363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err="1" smtClean="0"/>
              <a:t>Abs</a:t>
            </a:r>
            <a:r>
              <a:rPr lang="hr-HR" dirty="0" smtClean="0"/>
              <a:t>, </a:t>
            </a:r>
            <a:r>
              <a:rPr lang="hr-HR" dirty="0" err="1" smtClean="0"/>
              <a:t>acos</a:t>
            </a:r>
            <a:r>
              <a:rPr lang="hr-HR" dirty="0" smtClean="0"/>
              <a:t>, </a:t>
            </a:r>
            <a:r>
              <a:rPr lang="hr-HR" dirty="0" err="1" smtClean="0"/>
              <a:t>atan</a:t>
            </a:r>
            <a:r>
              <a:rPr lang="hr-HR" dirty="0" smtClean="0"/>
              <a:t>, atan2, </a:t>
            </a:r>
            <a:r>
              <a:rPr lang="hr-HR" dirty="0" err="1" smtClean="0"/>
              <a:t>ceil</a:t>
            </a:r>
            <a:r>
              <a:rPr lang="hr-HR" dirty="0" smtClean="0"/>
              <a:t>, </a:t>
            </a:r>
            <a:r>
              <a:rPr lang="hr-HR" dirty="0" err="1" smtClean="0"/>
              <a:t>clamp</a:t>
            </a:r>
            <a:r>
              <a:rPr lang="hr-HR" dirty="0" smtClean="0"/>
              <a:t>, </a:t>
            </a:r>
            <a:r>
              <a:rPr lang="hr-HR" dirty="0" err="1" smtClean="0"/>
              <a:t>cos</a:t>
            </a:r>
            <a:r>
              <a:rPr lang="hr-HR" dirty="0" smtClean="0"/>
              <a:t>, </a:t>
            </a:r>
            <a:r>
              <a:rPr lang="hr-HR" dirty="0" err="1" smtClean="0"/>
              <a:t>dot</a:t>
            </a:r>
            <a:r>
              <a:rPr lang="hr-HR" dirty="0" smtClean="0"/>
              <a:t>, </a:t>
            </a:r>
            <a:r>
              <a:rPr lang="hr-HR" dirty="0" err="1" smtClean="0"/>
              <a:t>lerp</a:t>
            </a:r>
            <a:r>
              <a:rPr lang="hr-HR" dirty="0" smtClean="0"/>
              <a:t>, min, </a:t>
            </a:r>
            <a:r>
              <a:rPr lang="hr-HR" dirty="0" err="1" smtClean="0"/>
              <a:t>max</a:t>
            </a:r>
            <a:r>
              <a:rPr lang="hr-HR" dirty="0" smtClean="0"/>
              <a:t> itd.</a:t>
            </a:r>
          </a:p>
          <a:p>
            <a:r>
              <a:rPr lang="hr-HR" dirty="0" smtClean="0"/>
              <a:t>Cijeli popis na </a:t>
            </a:r>
            <a:r>
              <a:rPr lang="hr-HR" dirty="0" smtClean="0">
                <a:hlinkClick r:id="rId2"/>
              </a:rPr>
              <a:t>http://msdn.microsoft.com/</a:t>
            </a:r>
            <a:r>
              <a:rPr lang="hr-HR" dirty="0" err="1" smtClean="0">
                <a:hlinkClick r:id="rId2"/>
              </a:rPr>
              <a:t>en</a:t>
            </a:r>
            <a:r>
              <a:rPr lang="hr-HR" dirty="0" smtClean="0">
                <a:hlinkClick r:id="rId2"/>
              </a:rPr>
              <a:t>-</a:t>
            </a:r>
            <a:r>
              <a:rPr lang="hr-HR" dirty="0" err="1" smtClean="0">
                <a:hlinkClick r:id="rId2"/>
              </a:rPr>
              <a:t>us</a:t>
            </a:r>
            <a:r>
              <a:rPr lang="hr-HR" dirty="0" smtClean="0">
                <a:hlinkClick r:id="rId2"/>
              </a:rPr>
              <a:t>/</a:t>
            </a:r>
            <a:r>
              <a:rPr lang="hr-HR" dirty="0" err="1" smtClean="0">
                <a:hlinkClick r:id="rId2"/>
              </a:rPr>
              <a:t>library</a:t>
            </a:r>
            <a:r>
              <a:rPr lang="hr-HR" dirty="0" smtClean="0">
                <a:hlinkClick r:id="rId2"/>
              </a:rPr>
              <a:t>/ff471376%28v=vs.85%29.aspx</a:t>
            </a:r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Funkcije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1577720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u="sng" dirty="0">
                <a:hlinkClick r:id="rId2"/>
              </a:rPr>
              <a:t>http://www.cis.upenn.edu/~</a:t>
            </a:r>
            <a:r>
              <a:rPr lang="hr-HR" u="sng" dirty="0" err="1">
                <a:hlinkClick r:id="rId2"/>
              </a:rPr>
              <a:t>suvenkat</a:t>
            </a:r>
            <a:r>
              <a:rPr lang="hr-HR" u="sng" dirty="0">
                <a:hlinkClick r:id="rId2"/>
              </a:rPr>
              <a:t>/700/</a:t>
            </a:r>
            <a:r>
              <a:rPr lang="hr-HR" u="sng" dirty="0" err="1">
                <a:hlinkClick r:id="rId2"/>
              </a:rPr>
              <a:t>lectures</a:t>
            </a:r>
            <a:r>
              <a:rPr lang="hr-HR" u="sng" dirty="0">
                <a:hlinkClick r:id="rId2"/>
              </a:rPr>
              <a:t>/2/Lecture2.ppt</a:t>
            </a:r>
            <a:endParaRPr lang="hr-HR" dirty="0"/>
          </a:p>
          <a:p>
            <a:r>
              <a:rPr lang="hr-HR" u="sng" dirty="0">
                <a:hlinkClick r:id="rId3"/>
              </a:rPr>
              <a:t>http://knol.google.com/k/</a:t>
            </a:r>
            <a:r>
              <a:rPr lang="hr-HR" u="sng" dirty="0" err="1">
                <a:hlinkClick r:id="rId3"/>
              </a:rPr>
              <a:t>hlsl</a:t>
            </a:r>
            <a:r>
              <a:rPr lang="hr-HR" u="sng" dirty="0">
                <a:hlinkClick r:id="rId3"/>
              </a:rPr>
              <a:t>-</a:t>
            </a:r>
            <a:r>
              <a:rPr lang="hr-HR" u="sng" dirty="0" err="1">
                <a:hlinkClick r:id="rId3"/>
              </a:rPr>
              <a:t>shaders</a:t>
            </a:r>
            <a:r>
              <a:rPr lang="hr-HR" u="sng" dirty="0">
                <a:hlinkClick r:id="rId3"/>
              </a:rPr>
              <a:t>#</a:t>
            </a:r>
            <a:endParaRPr lang="hr-HR" dirty="0"/>
          </a:p>
          <a:p>
            <a:r>
              <a:rPr lang="hr-HR" u="sng" dirty="0">
                <a:hlinkClick r:id="rId4"/>
              </a:rPr>
              <a:t>http://digitseven.com/shadersintro.aspx</a:t>
            </a:r>
            <a:endParaRPr lang="hr-HR" dirty="0"/>
          </a:p>
          <a:p>
            <a:r>
              <a:rPr lang="hr-HR" u="sng" dirty="0">
                <a:hlinkClick r:id="rId5"/>
              </a:rPr>
              <a:t>http://developer.amd.com/</a:t>
            </a:r>
            <a:r>
              <a:rPr lang="hr-HR" u="sng" dirty="0" err="1">
                <a:hlinkClick r:id="rId5"/>
              </a:rPr>
              <a:t>media</a:t>
            </a:r>
            <a:r>
              <a:rPr lang="hr-HR" u="sng" dirty="0">
                <a:hlinkClick r:id="rId5"/>
              </a:rPr>
              <a:t>/</a:t>
            </a:r>
            <a:r>
              <a:rPr lang="hr-HR" u="sng" dirty="0" err="1">
                <a:hlinkClick r:id="rId5"/>
              </a:rPr>
              <a:t>gpu</a:t>
            </a:r>
            <a:r>
              <a:rPr lang="hr-HR" u="sng" dirty="0">
                <a:hlinkClick r:id="rId5"/>
              </a:rPr>
              <a:t>_</a:t>
            </a:r>
            <a:r>
              <a:rPr lang="hr-HR" u="sng" dirty="0" err="1">
                <a:hlinkClick r:id="rId5"/>
              </a:rPr>
              <a:t>assets</a:t>
            </a:r>
            <a:r>
              <a:rPr lang="hr-HR" u="sng" dirty="0">
                <a:hlinkClick r:id="rId5"/>
              </a:rPr>
              <a:t>/ShaderX2_</a:t>
            </a:r>
            <a:r>
              <a:rPr lang="hr-HR" u="sng" dirty="0" err="1">
                <a:hlinkClick r:id="rId5"/>
              </a:rPr>
              <a:t>IntroductionToHLSL.pdf</a:t>
            </a:r>
            <a:endParaRPr lang="hr-HR" dirty="0"/>
          </a:p>
          <a:p>
            <a:r>
              <a:rPr lang="hr-HR" u="sng" dirty="0">
                <a:hlinkClick r:id="rId6"/>
              </a:rPr>
              <a:t>http://msdn.microsoft.com/</a:t>
            </a:r>
            <a:r>
              <a:rPr lang="hr-HR" u="sng" dirty="0" err="1">
                <a:hlinkClick r:id="rId6"/>
              </a:rPr>
              <a:t>en</a:t>
            </a:r>
            <a:r>
              <a:rPr lang="hr-HR" u="sng" dirty="0">
                <a:hlinkClick r:id="rId6"/>
              </a:rPr>
              <a:t>-</a:t>
            </a:r>
            <a:r>
              <a:rPr lang="hr-HR" u="sng" dirty="0" err="1">
                <a:hlinkClick r:id="rId6"/>
              </a:rPr>
              <a:t>us</a:t>
            </a:r>
            <a:r>
              <a:rPr lang="hr-HR" u="sng" dirty="0">
                <a:hlinkClick r:id="rId6"/>
              </a:rPr>
              <a:t>/</a:t>
            </a:r>
            <a:r>
              <a:rPr lang="hr-HR" u="sng" dirty="0" err="1">
                <a:hlinkClick r:id="rId6"/>
              </a:rPr>
              <a:t>library</a:t>
            </a:r>
            <a:r>
              <a:rPr lang="hr-HR" u="sng" dirty="0">
                <a:hlinkClick r:id="rId6"/>
              </a:rPr>
              <a:t>/bb509647%28v=vs.85%29.aspx#PS</a:t>
            </a:r>
            <a:endParaRPr lang="hr-HR" dirty="0"/>
          </a:p>
          <a:p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Literatura (1/4)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162341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u="sng" dirty="0">
                <a:hlinkClick r:id="rId2"/>
              </a:rPr>
              <a:t>http://msdn.microsoft.com/</a:t>
            </a:r>
            <a:r>
              <a:rPr lang="hr-HR" u="sng" dirty="0" err="1">
                <a:hlinkClick r:id="rId2"/>
              </a:rPr>
              <a:t>en</a:t>
            </a:r>
            <a:r>
              <a:rPr lang="hr-HR" u="sng" dirty="0">
                <a:hlinkClick r:id="rId2"/>
              </a:rPr>
              <a:t>-</a:t>
            </a:r>
            <a:r>
              <a:rPr lang="hr-HR" u="sng" dirty="0" err="1">
                <a:hlinkClick r:id="rId2"/>
              </a:rPr>
              <a:t>us</a:t>
            </a:r>
            <a:r>
              <a:rPr lang="hr-HR" u="sng" dirty="0">
                <a:hlinkClick r:id="rId2"/>
              </a:rPr>
              <a:t>/</a:t>
            </a:r>
            <a:r>
              <a:rPr lang="hr-HR" u="sng" dirty="0" err="1">
                <a:hlinkClick r:id="rId2"/>
              </a:rPr>
              <a:t>library</a:t>
            </a:r>
            <a:r>
              <a:rPr lang="hr-HR" u="sng" dirty="0">
                <a:hlinkClick r:id="rId2"/>
              </a:rPr>
              <a:t>/</a:t>
            </a:r>
            <a:r>
              <a:rPr lang="hr-HR" u="sng" dirty="0" err="1">
                <a:hlinkClick r:id="rId2"/>
              </a:rPr>
              <a:t>windows</a:t>
            </a:r>
            <a:r>
              <a:rPr lang="hr-HR" u="sng" dirty="0">
                <a:hlinkClick r:id="rId2"/>
              </a:rPr>
              <a:t>/</a:t>
            </a:r>
            <a:r>
              <a:rPr lang="hr-HR" u="sng" dirty="0" err="1">
                <a:hlinkClick r:id="rId2"/>
              </a:rPr>
              <a:t>desktop</a:t>
            </a:r>
            <a:r>
              <a:rPr lang="hr-HR" u="sng" dirty="0">
                <a:hlinkClick r:id="rId2"/>
              </a:rPr>
              <a:t>/bb944006%28v=vs.85%29.aspx</a:t>
            </a:r>
            <a:endParaRPr lang="hr-HR" dirty="0"/>
          </a:p>
          <a:p>
            <a:r>
              <a:rPr lang="hr-HR" u="sng" dirty="0">
                <a:hlinkClick r:id="rId3"/>
              </a:rPr>
              <a:t>http://xengine.sourceforge.net/</a:t>
            </a:r>
            <a:r>
              <a:rPr lang="hr-HR" u="sng" dirty="0" err="1">
                <a:hlinkClick r:id="rId3"/>
              </a:rPr>
              <a:t>pdf</a:t>
            </a:r>
            <a:r>
              <a:rPr lang="hr-HR" u="sng" dirty="0">
                <a:hlinkClick r:id="rId3"/>
              </a:rPr>
              <a:t>/</a:t>
            </a:r>
            <a:r>
              <a:rPr lang="hr-HR" u="sng" dirty="0" err="1">
                <a:hlinkClick r:id="rId3"/>
              </a:rPr>
              <a:t>Programmable</a:t>
            </a:r>
            <a:r>
              <a:rPr lang="hr-HR" u="sng" dirty="0">
                <a:hlinkClick r:id="rId3"/>
              </a:rPr>
              <a:t>%20Graphics%20Pipeline%20Architectures.pdf</a:t>
            </a:r>
            <a:endParaRPr lang="hr-HR" dirty="0"/>
          </a:p>
          <a:p>
            <a:r>
              <a:rPr lang="hr-HR" u="sng" dirty="0">
                <a:hlinkClick r:id="rId4"/>
              </a:rPr>
              <a:t>http://www.neatware.com/</a:t>
            </a:r>
            <a:r>
              <a:rPr lang="hr-HR" u="sng" dirty="0" err="1">
                <a:hlinkClick r:id="rId4"/>
              </a:rPr>
              <a:t>lbstudio</a:t>
            </a:r>
            <a:r>
              <a:rPr lang="hr-HR" u="sng" dirty="0">
                <a:hlinkClick r:id="rId4"/>
              </a:rPr>
              <a:t>/web/</a:t>
            </a:r>
            <a:r>
              <a:rPr lang="hr-HR" u="sng" dirty="0" err="1">
                <a:hlinkClick r:id="rId4"/>
              </a:rPr>
              <a:t>hlsl.html</a:t>
            </a:r>
            <a:endParaRPr lang="hr-HR" dirty="0"/>
          </a:p>
          <a:p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Literatura (2/4)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8543642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u="sng" dirty="0">
                <a:hlinkClick r:id="rId2"/>
              </a:rPr>
              <a:t>http://www.toymaker.info/</a:t>
            </a:r>
            <a:r>
              <a:rPr lang="hr-HR" u="sng" dirty="0" err="1">
                <a:hlinkClick r:id="rId2"/>
              </a:rPr>
              <a:t>Games</a:t>
            </a:r>
            <a:r>
              <a:rPr lang="hr-HR" u="sng" dirty="0">
                <a:hlinkClick r:id="rId2"/>
              </a:rPr>
              <a:t>/</a:t>
            </a:r>
            <a:r>
              <a:rPr lang="hr-HR" u="sng" dirty="0" err="1">
                <a:hlinkClick r:id="rId2"/>
              </a:rPr>
              <a:t>html</a:t>
            </a:r>
            <a:r>
              <a:rPr lang="hr-HR" u="sng" dirty="0">
                <a:hlinkClick r:id="rId2"/>
              </a:rPr>
              <a:t>/</a:t>
            </a:r>
            <a:r>
              <a:rPr lang="hr-HR" u="sng" dirty="0" err="1">
                <a:hlinkClick r:id="rId2"/>
              </a:rPr>
              <a:t>effects</a:t>
            </a:r>
            <a:r>
              <a:rPr lang="hr-HR" u="sng" dirty="0">
                <a:hlinkClick r:id="rId2"/>
              </a:rPr>
              <a:t>_</a:t>
            </a:r>
            <a:r>
              <a:rPr lang="hr-HR" u="sng" dirty="0" err="1">
                <a:hlinkClick r:id="rId2"/>
              </a:rPr>
              <a:t>files.html</a:t>
            </a:r>
            <a:endParaRPr lang="hr-HR" dirty="0"/>
          </a:p>
          <a:p>
            <a:r>
              <a:rPr lang="hr-HR" u="sng" dirty="0">
                <a:hlinkClick r:id="rId3"/>
              </a:rPr>
              <a:t>http://developer.amd.com/</a:t>
            </a:r>
            <a:r>
              <a:rPr lang="hr-HR" u="sng" dirty="0" err="1">
                <a:hlinkClick r:id="rId3"/>
              </a:rPr>
              <a:t>media</a:t>
            </a:r>
            <a:r>
              <a:rPr lang="hr-HR" u="sng" dirty="0">
                <a:hlinkClick r:id="rId3"/>
              </a:rPr>
              <a:t>/</a:t>
            </a:r>
            <a:r>
              <a:rPr lang="hr-HR" u="sng" dirty="0" err="1">
                <a:hlinkClick r:id="rId3"/>
              </a:rPr>
              <a:t>gpu</a:t>
            </a:r>
            <a:r>
              <a:rPr lang="hr-HR" u="sng" dirty="0">
                <a:hlinkClick r:id="rId3"/>
              </a:rPr>
              <a:t>_</a:t>
            </a:r>
            <a:r>
              <a:rPr lang="hr-HR" u="sng" dirty="0" err="1">
                <a:hlinkClick r:id="rId3"/>
              </a:rPr>
              <a:t>assets</a:t>
            </a:r>
            <a:r>
              <a:rPr lang="hr-HR" u="sng" dirty="0">
                <a:hlinkClick r:id="rId3"/>
              </a:rPr>
              <a:t>/</a:t>
            </a:r>
            <a:r>
              <a:rPr lang="hr-HR" u="sng" dirty="0" err="1">
                <a:hlinkClick r:id="rId3"/>
              </a:rPr>
              <a:t>FixedFuncShader.pdf</a:t>
            </a:r>
            <a:endParaRPr lang="hr-HR" dirty="0"/>
          </a:p>
          <a:p>
            <a:r>
              <a:rPr lang="hr-HR" u="sng" dirty="0">
                <a:hlinkClick r:id="rId4"/>
              </a:rPr>
              <a:t>http://www.flipcode.com/</a:t>
            </a:r>
            <a:r>
              <a:rPr lang="hr-HR" u="sng" dirty="0" err="1">
                <a:hlinkClick r:id="rId4"/>
              </a:rPr>
              <a:t>archives</a:t>
            </a:r>
            <a:r>
              <a:rPr lang="hr-HR" u="sng" dirty="0">
                <a:hlinkClick r:id="rId4"/>
              </a:rPr>
              <a:t>/</a:t>
            </a:r>
            <a:r>
              <a:rPr lang="hr-HR" u="sng" dirty="0" err="1">
                <a:hlinkClick r:id="rId4"/>
              </a:rPr>
              <a:t>Geometry</a:t>
            </a:r>
            <a:r>
              <a:rPr lang="hr-HR" u="sng" dirty="0">
                <a:hlinkClick r:id="rId4"/>
              </a:rPr>
              <a:t>_</a:t>
            </a:r>
            <a:r>
              <a:rPr lang="hr-HR" u="sng" dirty="0" err="1">
                <a:hlinkClick r:id="rId4"/>
              </a:rPr>
              <a:t>Skinning</a:t>
            </a:r>
            <a:r>
              <a:rPr lang="hr-HR" u="sng" dirty="0">
                <a:hlinkClick r:id="rId4"/>
              </a:rPr>
              <a:t>_</a:t>
            </a:r>
            <a:r>
              <a:rPr lang="hr-HR" u="sng" dirty="0" err="1">
                <a:hlinkClick r:id="rId4"/>
              </a:rPr>
              <a:t>Blending</a:t>
            </a:r>
            <a:r>
              <a:rPr lang="hr-HR" u="sng" dirty="0">
                <a:hlinkClick r:id="rId4"/>
              </a:rPr>
              <a:t>_</a:t>
            </a:r>
            <a:r>
              <a:rPr lang="hr-HR" u="sng" dirty="0" err="1">
                <a:hlinkClick r:id="rId4"/>
              </a:rPr>
              <a:t>and</a:t>
            </a:r>
            <a:r>
              <a:rPr lang="hr-HR" u="sng" dirty="0">
                <a:hlinkClick r:id="rId4"/>
              </a:rPr>
              <a:t>_</a:t>
            </a:r>
            <a:r>
              <a:rPr lang="hr-HR" u="sng" dirty="0" err="1">
                <a:hlinkClick r:id="rId4"/>
              </a:rPr>
              <a:t>Vertex</a:t>
            </a:r>
            <a:r>
              <a:rPr lang="hr-HR" u="sng" dirty="0">
                <a:hlinkClick r:id="rId4"/>
              </a:rPr>
              <a:t>_</a:t>
            </a:r>
            <a:r>
              <a:rPr lang="hr-HR" u="sng" dirty="0" err="1">
                <a:hlinkClick r:id="rId4"/>
              </a:rPr>
              <a:t>Lighting</a:t>
            </a:r>
            <a:r>
              <a:rPr lang="hr-HR" u="sng" dirty="0">
                <a:hlinkClick r:id="rId4"/>
              </a:rPr>
              <a:t>-</a:t>
            </a:r>
            <a:r>
              <a:rPr lang="hr-HR" u="sng" dirty="0" err="1">
                <a:hlinkClick r:id="rId4"/>
              </a:rPr>
              <a:t>Using</a:t>
            </a:r>
            <a:r>
              <a:rPr lang="hr-HR" u="sng" dirty="0">
                <a:hlinkClick r:id="rId4"/>
              </a:rPr>
              <a:t>_</a:t>
            </a:r>
            <a:r>
              <a:rPr lang="hr-HR" u="sng" dirty="0" err="1">
                <a:hlinkClick r:id="rId4"/>
              </a:rPr>
              <a:t>Programmable</a:t>
            </a:r>
            <a:r>
              <a:rPr lang="hr-HR" u="sng" dirty="0">
                <a:hlinkClick r:id="rId4"/>
              </a:rPr>
              <a:t>_</a:t>
            </a:r>
            <a:r>
              <a:rPr lang="hr-HR" u="sng" dirty="0" err="1">
                <a:hlinkClick r:id="rId4"/>
              </a:rPr>
              <a:t>Vertex</a:t>
            </a:r>
            <a:r>
              <a:rPr lang="hr-HR" u="sng" dirty="0">
                <a:hlinkClick r:id="rId4"/>
              </a:rPr>
              <a:t>_</a:t>
            </a:r>
            <a:r>
              <a:rPr lang="hr-HR" u="sng" dirty="0" err="1">
                <a:hlinkClick r:id="rId4"/>
              </a:rPr>
              <a:t>Shaders</a:t>
            </a:r>
            <a:r>
              <a:rPr lang="hr-HR" u="sng" dirty="0">
                <a:hlinkClick r:id="rId4"/>
              </a:rPr>
              <a:t>_</a:t>
            </a:r>
            <a:r>
              <a:rPr lang="hr-HR" u="sng" dirty="0" err="1">
                <a:hlinkClick r:id="rId4"/>
              </a:rPr>
              <a:t>and</a:t>
            </a:r>
            <a:r>
              <a:rPr lang="hr-HR" u="sng" dirty="0">
                <a:hlinkClick r:id="rId4"/>
              </a:rPr>
              <a:t>_</a:t>
            </a:r>
            <a:r>
              <a:rPr lang="hr-HR" u="sng" dirty="0" err="1">
                <a:hlinkClick r:id="rId4"/>
              </a:rPr>
              <a:t>DirectX</a:t>
            </a:r>
            <a:r>
              <a:rPr lang="hr-HR" u="sng" dirty="0">
                <a:hlinkClick r:id="rId4"/>
              </a:rPr>
              <a:t>_80.shtml</a:t>
            </a:r>
            <a:endParaRPr lang="hr-HR" dirty="0"/>
          </a:p>
          <a:p>
            <a:r>
              <a:rPr lang="hr-HR" u="sng" dirty="0">
                <a:hlinkClick r:id="rId5"/>
              </a:rPr>
              <a:t>http://developer.amd.com/</a:t>
            </a:r>
            <a:r>
              <a:rPr lang="hr-HR" u="sng" dirty="0" err="1">
                <a:hlinkClick r:id="rId5"/>
              </a:rPr>
              <a:t>documentation</a:t>
            </a:r>
            <a:r>
              <a:rPr lang="hr-HR" u="sng" dirty="0">
                <a:hlinkClick r:id="rId5"/>
              </a:rPr>
              <a:t>/</a:t>
            </a:r>
            <a:r>
              <a:rPr lang="hr-HR" u="sng" dirty="0" err="1">
                <a:hlinkClick r:id="rId5"/>
              </a:rPr>
              <a:t>articles</a:t>
            </a:r>
            <a:r>
              <a:rPr lang="hr-HR" u="sng" dirty="0">
                <a:hlinkClick r:id="rId5"/>
              </a:rPr>
              <a:t>/</a:t>
            </a:r>
            <a:r>
              <a:rPr lang="hr-HR" u="sng" dirty="0" err="1">
                <a:hlinkClick r:id="rId5"/>
              </a:rPr>
              <a:t>pages</a:t>
            </a:r>
            <a:r>
              <a:rPr lang="hr-HR" u="sng" dirty="0">
                <a:hlinkClick r:id="rId5"/>
              </a:rPr>
              <a:t>/7112007172.aspx</a:t>
            </a:r>
            <a:endParaRPr lang="hr-HR" dirty="0"/>
          </a:p>
          <a:p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Literatura (3/4)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1339798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u="sng" dirty="0">
                <a:hlinkClick r:id="rId2"/>
              </a:rPr>
              <a:t>http://developer.download.nvidia.com/</a:t>
            </a:r>
            <a:r>
              <a:rPr lang="hr-HR" u="sng" dirty="0" err="1">
                <a:hlinkClick r:id="rId2"/>
              </a:rPr>
              <a:t>shaderlibrary</a:t>
            </a:r>
            <a:r>
              <a:rPr lang="hr-HR" u="sng" dirty="0">
                <a:hlinkClick r:id="rId2"/>
              </a:rPr>
              <a:t>/</a:t>
            </a:r>
            <a:r>
              <a:rPr lang="hr-HR" u="sng" dirty="0" err="1">
                <a:hlinkClick r:id="rId2"/>
              </a:rPr>
              <a:t>webpages</a:t>
            </a:r>
            <a:r>
              <a:rPr lang="hr-HR" u="sng" dirty="0">
                <a:hlinkClick r:id="rId2"/>
              </a:rPr>
              <a:t>/</a:t>
            </a:r>
            <a:r>
              <a:rPr lang="hr-HR" u="sng" dirty="0" err="1">
                <a:hlinkClick r:id="rId2"/>
              </a:rPr>
              <a:t>shader</a:t>
            </a:r>
            <a:r>
              <a:rPr lang="hr-HR" u="sng" dirty="0">
                <a:hlinkClick r:id="rId2"/>
              </a:rPr>
              <a:t>_</a:t>
            </a:r>
            <a:r>
              <a:rPr lang="hr-HR" u="sng" dirty="0" err="1">
                <a:hlinkClick r:id="rId2"/>
              </a:rPr>
              <a:t>library.html</a:t>
            </a:r>
            <a:endParaRPr lang="hr-HR" dirty="0"/>
          </a:p>
          <a:p>
            <a:r>
              <a:rPr lang="hr-HR" u="sng" dirty="0">
                <a:hlinkClick r:id="rId3"/>
              </a:rPr>
              <a:t>http://msdn.microsoft.com/</a:t>
            </a:r>
            <a:r>
              <a:rPr lang="hr-HR" u="sng" dirty="0" err="1">
                <a:hlinkClick r:id="rId3"/>
              </a:rPr>
              <a:t>en</a:t>
            </a:r>
            <a:r>
              <a:rPr lang="hr-HR" u="sng" dirty="0">
                <a:hlinkClick r:id="rId3"/>
              </a:rPr>
              <a:t>-</a:t>
            </a:r>
            <a:r>
              <a:rPr lang="hr-HR" u="sng" dirty="0" err="1">
                <a:hlinkClick r:id="rId3"/>
              </a:rPr>
              <a:t>us</a:t>
            </a:r>
            <a:r>
              <a:rPr lang="hr-HR" u="sng" dirty="0">
                <a:hlinkClick r:id="rId3"/>
              </a:rPr>
              <a:t>/</a:t>
            </a:r>
            <a:r>
              <a:rPr lang="hr-HR" u="sng" dirty="0" err="1">
                <a:hlinkClick r:id="rId3"/>
              </a:rPr>
              <a:t>library</a:t>
            </a:r>
            <a:r>
              <a:rPr lang="hr-HR" u="sng" dirty="0">
                <a:hlinkClick r:id="rId3"/>
              </a:rPr>
              <a:t>/ff471376%28v=vs.85%29.aspx</a:t>
            </a:r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Literatura (4/4)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040015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sporedba web pretraživača postavljanje upita, prikaz rezultata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Usporedba web pretraživača postavljanje upita, prikaz rezultata</Template>
  <TotalTime>403</TotalTime>
  <Words>683</Words>
  <Application>Microsoft Office PowerPoint</Application>
  <PresentationFormat>On-screen Show (4:3)</PresentationFormat>
  <Paragraphs>174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Usporedba web pretraživača postavljanje upita, prikaz rezultata</vt:lpstr>
      <vt:lpstr>SVEUČILIŠTE U ZAGREBU FAKULTET ORGANIZACIJE I INFORMATIKE VARAŽDIN</vt:lpstr>
      <vt:lpstr>SADRŽAJ:</vt:lpstr>
      <vt:lpstr>Uvod (1/9)</vt:lpstr>
      <vt:lpstr>Uvod (2/9)</vt:lpstr>
      <vt:lpstr>Uvod (3/9)</vt:lpstr>
      <vt:lpstr>Uvod (4/9)</vt:lpstr>
      <vt:lpstr>Uvod (5/9)</vt:lpstr>
      <vt:lpstr>Uvod (6/9)</vt:lpstr>
      <vt:lpstr>Uvod (7/9)</vt:lpstr>
      <vt:lpstr>Uvod (8/9)</vt:lpstr>
      <vt:lpstr>Uvod (9/9)</vt:lpstr>
      <vt:lpstr>HLSL</vt:lpstr>
      <vt:lpstr>Vrste</vt:lpstr>
      <vt:lpstr>Geometry shader (1/2)</vt:lpstr>
      <vt:lpstr>Geometry shader (2/2)</vt:lpstr>
      <vt:lpstr>Vertex shader</vt:lpstr>
      <vt:lpstr>Verzije</vt:lpstr>
      <vt:lpstr>Glavna funkcija</vt:lpstr>
      <vt:lpstr>Primjene (1/2)</vt:lpstr>
      <vt:lpstr>Primjene (2/2)</vt:lpstr>
      <vt:lpstr>PowerPoint Presentation</vt:lpstr>
      <vt:lpstr>Piksel shader</vt:lpstr>
      <vt:lpstr>Primjene</vt:lpstr>
      <vt:lpstr>Verzije</vt:lpstr>
      <vt:lpstr>Struktura (1/5)</vt:lpstr>
      <vt:lpstr>Struktura (2/5)</vt:lpstr>
      <vt:lpstr>Struktura (3/5)</vt:lpstr>
      <vt:lpstr>Struktura (4/5)</vt:lpstr>
      <vt:lpstr>Struktura (5/5)</vt:lpstr>
      <vt:lpstr>Semantika (1/2)</vt:lpstr>
      <vt:lpstr>Semantika (2/2)</vt:lpstr>
      <vt:lpstr>Funkcije</vt:lpstr>
      <vt:lpstr>Literatura (1/4)</vt:lpstr>
      <vt:lpstr>Literatura (2/4)</vt:lpstr>
      <vt:lpstr>Literatura (3/4)</vt:lpstr>
      <vt:lpstr>Literatura (4/4)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SVEUČILIŠTE U ZAGREBU FAKULTET ORGANIZACIJE I INFORMATIKE VARAŽDIN</dc:title>
  <dc:creator>Bernard</dc:creator>
  <cp:lastModifiedBy>Bernard</cp:lastModifiedBy>
  <cp:revision>77</cp:revision>
  <dcterms:created xsi:type="dcterms:W3CDTF">2011-11-16T21:24:48Z</dcterms:created>
  <dcterms:modified xsi:type="dcterms:W3CDTF">2012-01-23T10:44:24Z</dcterms:modified>
</cp:coreProperties>
</file>